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56" r:id="rId5"/>
    <p:sldId id="284" r:id="rId6"/>
    <p:sldId id="275" r:id="rId7"/>
    <p:sldId id="277" r:id="rId8"/>
    <p:sldId id="287" r:id="rId9"/>
    <p:sldId id="282" r:id="rId10"/>
    <p:sldId id="320" r:id="rId11"/>
    <p:sldId id="321" r:id="rId12"/>
    <p:sldId id="322" r:id="rId13"/>
    <p:sldId id="262" r:id="rId14"/>
    <p:sldId id="307" r:id="rId15"/>
    <p:sldId id="309" r:id="rId16"/>
    <p:sldId id="304" r:id="rId17"/>
    <p:sldId id="306" r:id="rId18"/>
    <p:sldId id="310" r:id="rId19"/>
    <p:sldId id="311" r:id="rId20"/>
    <p:sldId id="312" r:id="rId21"/>
    <p:sldId id="313" r:id="rId22"/>
    <p:sldId id="314" r:id="rId23"/>
    <p:sldId id="263" r:id="rId24"/>
    <p:sldId id="264" r:id="rId25"/>
    <p:sldId id="258" r:id="rId26"/>
    <p:sldId id="383" r:id="rId27"/>
    <p:sldId id="391" r:id="rId28"/>
    <p:sldId id="408" r:id="rId29"/>
    <p:sldId id="413" r:id="rId30"/>
    <p:sldId id="411" r:id="rId31"/>
    <p:sldId id="414" r:id="rId32"/>
    <p:sldId id="415" r:id="rId33"/>
    <p:sldId id="416" r:id="rId34"/>
    <p:sldId id="417" r:id="rId35"/>
    <p:sldId id="418" r:id="rId36"/>
    <p:sldId id="419" r:id="rId37"/>
    <p:sldId id="420" r:id="rId38"/>
    <p:sldId id="421" r:id="rId39"/>
    <p:sldId id="266" r:id="rId40"/>
    <p:sldId id="265" r:id="rId41"/>
    <p:sldId id="267" r:id="rId42"/>
    <p:sldId id="268" r:id="rId43"/>
    <p:sldId id="269" r:id="rId44"/>
    <p:sldId id="270" r:id="rId45"/>
    <p:sldId id="257" r:id="rId46"/>
    <p:sldId id="422" r:id="rId47"/>
    <p:sldId id="291" r:id="rId48"/>
    <p:sldId id="423" r:id="rId49"/>
    <p:sldId id="290" r:id="rId50"/>
    <p:sldId id="424" r:id="rId51"/>
    <p:sldId id="292" r:id="rId52"/>
    <p:sldId id="425" r:id="rId53"/>
    <p:sldId id="285" r:id="rId54"/>
    <p:sldId id="426" r:id="rId55"/>
    <p:sldId id="293" r:id="rId56"/>
    <p:sldId id="283" r:id="rId57"/>
    <p:sldId id="427" r:id="rId58"/>
    <p:sldId id="281" r:id="rId59"/>
    <p:sldId id="280" r:id="rId60"/>
    <p:sldId id="294" r:id="rId61"/>
    <p:sldId id="279" r:id="rId62"/>
    <p:sldId id="278" r:id="rId63"/>
    <p:sldId id="428" r:id="rId64"/>
    <p:sldId id="429" r:id="rId65"/>
    <p:sldId id="431" r:id="rId66"/>
    <p:sldId id="328" r:id="rId67"/>
    <p:sldId id="430" r:id="rId68"/>
    <p:sldId id="432" r:id="rId69"/>
    <p:sldId id="433" r:id="rId70"/>
    <p:sldId id="434" r:id="rId71"/>
    <p:sldId id="289" r:id="rId72"/>
  </p:sldIdLst>
  <p:sldSz cx="12192000" cy="6858000"/>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B7AFD-A1AE-4F00-855C-C63B706CC3E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C7045F8-096A-4D31-B514-2B28757D2FDB}">
      <dgm:prSet custT="1"/>
      <dgm:spPr>
        <a:solidFill>
          <a:schemeClr val="accent2">
            <a:lumMod val="40000"/>
            <a:lumOff val="60000"/>
          </a:schemeClr>
        </a:solidFill>
      </dgm:spPr>
      <dgm:t>
        <a:bodyPr/>
        <a:lstStyle/>
        <a:p>
          <a:r>
            <a:rPr lang="en-US" sz="1400" dirty="0">
              <a:solidFill>
                <a:schemeClr val="tx1"/>
              </a:solidFill>
            </a:rPr>
            <a:t>When normal power is interrupted, the emergency power system takes over.  The emergency system is powered by diesel and natural gas generators.</a:t>
          </a:r>
        </a:p>
      </dgm:t>
    </dgm:pt>
    <dgm:pt modelId="{7AED13BD-28A4-43E8-9304-9994FA44A95E}" type="parTrans" cxnId="{85FA8B5A-0741-48D4-B749-D23AFF79A77D}">
      <dgm:prSet/>
      <dgm:spPr/>
      <dgm:t>
        <a:bodyPr/>
        <a:lstStyle/>
        <a:p>
          <a:endParaRPr lang="en-US" sz="2000"/>
        </a:p>
      </dgm:t>
    </dgm:pt>
    <dgm:pt modelId="{FDF700B4-7604-441C-857B-02CD0ED8C1A2}" type="sibTrans" cxnId="{85FA8B5A-0741-48D4-B749-D23AFF79A77D}">
      <dgm:prSet custT="1"/>
      <dgm:spPr>
        <a:solidFill>
          <a:srgbClr val="00B0F0"/>
        </a:solidFill>
      </dgm:spPr>
      <dgm:t>
        <a:bodyPr/>
        <a:lstStyle/>
        <a:p>
          <a:endParaRPr lang="en-US" sz="1050"/>
        </a:p>
      </dgm:t>
    </dgm:pt>
    <dgm:pt modelId="{3BFFDA4A-61F1-4526-984B-F72D85901BC1}">
      <dgm:prSet custT="1"/>
      <dgm:spPr>
        <a:solidFill>
          <a:schemeClr val="accent2">
            <a:lumMod val="40000"/>
            <a:lumOff val="60000"/>
          </a:schemeClr>
        </a:solidFill>
      </dgm:spPr>
      <dgm:t>
        <a:bodyPr/>
        <a:lstStyle/>
        <a:p>
          <a:r>
            <a:rPr lang="en-US" sz="1600" dirty="0">
              <a:solidFill>
                <a:schemeClr val="tx1"/>
              </a:solidFill>
            </a:rPr>
            <a:t>Receptacles for emergency power are </a:t>
          </a:r>
          <a:r>
            <a:rPr lang="en-US" sz="1600" b="1" dirty="0">
              <a:solidFill>
                <a:srgbClr val="FF0000"/>
              </a:solidFill>
            </a:rPr>
            <a:t>red</a:t>
          </a:r>
          <a:r>
            <a:rPr lang="en-US" sz="1600" dirty="0">
              <a:solidFill>
                <a:srgbClr val="FF0000"/>
              </a:solidFill>
            </a:rPr>
            <a:t>.</a:t>
          </a:r>
        </a:p>
      </dgm:t>
    </dgm:pt>
    <dgm:pt modelId="{C51AE6B7-C2F5-4C1E-B127-BE35551D58A8}" type="parTrans" cxnId="{64F5FCB9-0FB4-4FDB-AB59-0A86E179C78F}">
      <dgm:prSet/>
      <dgm:spPr/>
      <dgm:t>
        <a:bodyPr/>
        <a:lstStyle/>
        <a:p>
          <a:endParaRPr lang="en-US" sz="2000"/>
        </a:p>
      </dgm:t>
    </dgm:pt>
    <dgm:pt modelId="{68CB698F-A996-43B4-A2AF-6CFF068A35E3}" type="sibTrans" cxnId="{64F5FCB9-0FB4-4FDB-AB59-0A86E179C78F}">
      <dgm:prSet custT="1"/>
      <dgm:spPr>
        <a:solidFill>
          <a:srgbClr val="00B0F0"/>
        </a:solidFill>
      </dgm:spPr>
      <dgm:t>
        <a:bodyPr/>
        <a:lstStyle/>
        <a:p>
          <a:endParaRPr lang="en-US" sz="1050"/>
        </a:p>
      </dgm:t>
    </dgm:pt>
    <dgm:pt modelId="{C3EC1FAC-D75F-4D68-9F3F-DED49EA48422}">
      <dgm:prSet custT="1"/>
      <dgm:spPr>
        <a:solidFill>
          <a:schemeClr val="accent2">
            <a:lumMod val="40000"/>
            <a:lumOff val="60000"/>
          </a:schemeClr>
        </a:solidFill>
      </dgm:spPr>
      <dgm:t>
        <a:bodyPr/>
        <a:lstStyle/>
        <a:p>
          <a:r>
            <a:rPr lang="en-US" sz="1600" dirty="0">
              <a:solidFill>
                <a:schemeClr val="tx1"/>
              </a:solidFill>
            </a:rPr>
            <a:t>Receptacles for normal power are </a:t>
          </a:r>
          <a:r>
            <a:rPr lang="en-US" sz="1600" b="1" dirty="0">
              <a:solidFill>
                <a:schemeClr val="tx1"/>
              </a:solidFill>
            </a:rPr>
            <a:t>ivory</a:t>
          </a:r>
          <a:r>
            <a:rPr lang="en-US" sz="1600" dirty="0">
              <a:solidFill>
                <a:schemeClr val="tx1"/>
              </a:solidFill>
            </a:rPr>
            <a:t>.</a:t>
          </a:r>
        </a:p>
      </dgm:t>
    </dgm:pt>
    <dgm:pt modelId="{D29B1A1A-F226-4824-BBF6-D352F7862477}" type="parTrans" cxnId="{706FB8D8-60B3-4842-ABAB-1A120A959EE4}">
      <dgm:prSet/>
      <dgm:spPr/>
      <dgm:t>
        <a:bodyPr/>
        <a:lstStyle/>
        <a:p>
          <a:endParaRPr lang="en-US" sz="2000"/>
        </a:p>
      </dgm:t>
    </dgm:pt>
    <dgm:pt modelId="{F18563B7-772F-4FE6-8A38-1A83F36DABC6}" type="sibTrans" cxnId="{706FB8D8-60B3-4842-ABAB-1A120A959EE4}">
      <dgm:prSet custT="1"/>
      <dgm:spPr>
        <a:solidFill>
          <a:srgbClr val="00B0F0"/>
        </a:solidFill>
      </dgm:spPr>
      <dgm:t>
        <a:bodyPr/>
        <a:lstStyle/>
        <a:p>
          <a:endParaRPr lang="en-US" sz="1050"/>
        </a:p>
      </dgm:t>
    </dgm:pt>
    <dgm:pt modelId="{AD862554-8250-49EF-8903-F3127A342928}">
      <dgm:prSet custT="1"/>
      <dgm:spPr>
        <a:solidFill>
          <a:schemeClr val="accent2">
            <a:lumMod val="40000"/>
            <a:lumOff val="60000"/>
          </a:schemeClr>
        </a:solidFill>
      </dgm:spPr>
      <dgm:t>
        <a:bodyPr/>
        <a:lstStyle/>
        <a:p>
          <a:r>
            <a:rPr lang="en-US" sz="1600" dirty="0">
              <a:solidFill>
                <a:schemeClr val="tx1"/>
              </a:solidFill>
            </a:rPr>
            <a:t>Exit signs are illuminated when emergency power is on.</a:t>
          </a:r>
        </a:p>
      </dgm:t>
    </dgm:pt>
    <dgm:pt modelId="{7655AADA-471A-49DE-BCEA-367DE0450726}" type="parTrans" cxnId="{99488032-7117-43C0-9A93-9FB5BA6F5B73}">
      <dgm:prSet/>
      <dgm:spPr/>
      <dgm:t>
        <a:bodyPr/>
        <a:lstStyle/>
        <a:p>
          <a:endParaRPr lang="en-US" sz="2000"/>
        </a:p>
      </dgm:t>
    </dgm:pt>
    <dgm:pt modelId="{2666A780-B2B9-4140-B0E8-046EC5C66415}" type="sibTrans" cxnId="{99488032-7117-43C0-9A93-9FB5BA6F5B73}">
      <dgm:prSet/>
      <dgm:spPr/>
      <dgm:t>
        <a:bodyPr/>
        <a:lstStyle/>
        <a:p>
          <a:endParaRPr lang="en-US" sz="2000"/>
        </a:p>
      </dgm:t>
    </dgm:pt>
    <dgm:pt modelId="{FEFB7B81-EAC6-433F-8FA5-A2937806F0F2}" type="pres">
      <dgm:prSet presAssocID="{E0CB7AFD-A1AE-4F00-855C-C63B706CC3EF}" presName="diagram" presStyleCnt="0">
        <dgm:presLayoutVars>
          <dgm:dir/>
          <dgm:resizeHandles val="exact"/>
        </dgm:presLayoutVars>
      </dgm:prSet>
      <dgm:spPr/>
    </dgm:pt>
    <dgm:pt modelId="{8FDD4352-044B-4F2C-82CC-F3B3863C8031}" type="pres">
      <dgm:prSet presAssocID="{3C7045F8-096A-4D31-B514-2B28757D2FDB}" presName="node" presStyleLbl="node1" presStyleIdx="0" presStyleCnt="4" custScaleY="117392" custLinFactNeighborX="259" custLinFactNeighborY="-2465">
        <dgm:presLayoutVars>
          <dgm:bulletEnabled val="1"/>
        </dgm:presLayoutVars>
      </dgm:prSet>
      <dgm:spPr/>
    </dgm:pt>
    <dgm:pt modelId="{DAFA424B-C1E5-46AD-A319-923BD646F392}" type="pres">
      <dgm:prSet presAssocID="{FDF700B4-7604-441C-857B-02CD0ED8C1A2}" presName="sibTrans" presStyleLbl="sibTrans2D1" presStyleIdx="0" presStyleCnt="3"/>
      <dgm:spPr/>
    </dgm:pt>
    <dgm:pt modelId="{9B776811-F9BE-4554-94DF-FC206BBF9629}" type="pres">
      <dgm:prSet presAssocID="{FDF700B4-7604-441C-857B-02CD0ED8C1A2}" presName="connectorText" presStyleLbl="sibTrans2D1" presStyleIdx="0" presStyleCnt="3"/>
      <dgm:spPr/>
    </dgm:pt>
    <dgm:pt modelId="{D26B2A56-3A3E-4D0C-A421-0F7A4A545D96}" type="pres">
      <dgm:prSet presAssocID="{3BFFDA4A-61F1-4526-984B-F72D85901BC1}" presName="node" presStyleLbl="node1" presStyleIdx="1" presStyleCnt="4" custLinFactNeighborX="-7" custLinFactNeighborY="-739">
        <dgm:presLayoutVars>
          <dgm:bulletEnabled val="1"/>
        </dgm:presLayoutVars>
      </dgm:prSet>
      <dgm:spPr/>
    </dgm:pt>
    <dgm:pt modelId="{F70FA5DC-9ADE-45EB-81D9-BB0D00D2DBA7}" type="pres">
      <dgm:prSet presAssocID="{68CB698F-A996-43B4-A2AF-6CFF068A35E3}" presName="sibTrans" presStyleLbl="sibTrans2D1" presStyleIdx="1" presStyleCnt="3"/>
      <dgm:spPr/>
    </dgm:pt>
    <dgm:pt modelId="{FAAAE693-3C8A-45A9-8CDB-C3DB008C9DCF}" type="pres">
      <dgm:prSet presAssocID="{68CB698F-A996-43B4-A2AF-6CFF068A35E3}" presName="connectorText" presStyleLbl="sibTrans2D1" presStyleIdx="1" presStyleCnt="3"/>
      <dgm:spPr/>
    </dgm:pt>
    <dgm:pt modelId="{730CE68C-4814-4E98-A79F-26C591A38C42}" type="pres">
      <dgm:prSet presAssocID="{C3EC1FAC-D75F-4D68-9F3F-DED49EA48422}" presName="node" presStyleLbl="node1" presStyleIdx="2" presStyleCnt="4">
        <dgm:presLayoutVars>
          <dgm:bulletEnabled val="1"/>
        </dgm:presLayoutVars>
      </dgm:prSet>
      <dgm:spPr/>
    </dgm:pt>
    <dgm:pt modelId="{95C7D154-1101-4B0A-BC85-C201856AEA07}" type="pres">
      <dgm:prSet presAssocID="{F18563B7-772F-4FE6-8A38-1A83F36DABC6}" presName="sibTrans" presStyleLbl="sibTrans2D1" presStyleIdx="2" presStyleCnt="3"/>
      <dgm:spPr/>
    </dgm:pt>
    <dgm:pt modelId="{64E4292F-E99D-4C5F-B7FD-77DAEF4D895C}" type="pres">
      <dgm:prSet presAssocID="{F18563B7-772F-4FE6-8A38-1A83F36DABC6}" presName="connectorText" presStyleLbl="sibTrans2D1" presStyleIdx="2" presStyleCnt="3"/>
      <dgm:spPr/>
    </dgm:pt>
    <dgm:pt modelId="{AF39889F-74B7-41CB-BE37-31B89B78E2C6}" type="pres">
      <dgm:prSet presAssocID="{AD862554-8250-49EF-8903-F3127A342928}" presName="node" presStyleLbl="node1" presStyleIdx="3" presStyleCnt="4">
        <dgm:presLayoutVars>
          <dgm:bulletEnabled val="1"/>
        </dgm:presLayoutVars>
      </dgm:prSet>
      <dgm:spPr/>
    </dgm:pt>
  </dgm:ptLst>
  <dgm:cxnLst>
    <dgm:cxn modelId="{8B98DD03-4189-4274-86F7-556783D6C61A}" type="presOf" srcId="{68CB698F-A996-43B4-A2AF-6CFF068A35E3}" destId="{F70FA5DC-9ADE-45EB-81D9-BB0D00D2DBA7}" srcOrd="0" destOrd="0" presId="urn:microsoft.com/office/officeart/2005/8/layout/process5"/>
    <dgm:cxn modelId="{99488032-7117-43C0-9A93-9FB5BA6F5B73}" srcId="{E0CB7AFD-A1AE-4F00-855C-C63B706CC3EF}" destId="{AD862554-8250-49EF-8903-F3127A342928}" srcOrd="3" destOrd="0" parTransId="{7655AADA-471A-49DE-BCEA-367DE0450726}" sibTransId="{2666A780-B2B9-4140-B0E8-046EC5C66415}"/>
    <dgm:cxn modelId="{34D7EF68-CCF5-47B4-9DD6-BFD04F732660}" type="presOf" srcId="{FDF700B4-7604-441C-857B-02CD0ED8C1A2}" destId="{9B776811-F9BE-4554-94DF-FC206BBF9629}" srcOrd="1" destOrd="0" presId="urn:microsoft.com/office/officeart/2005/8/layout/process5"/>
    <dgm:cxn modelId="{36024150-BC8F-45C3-A95A-0CC3DD94C03A}" type="presOf" srcId="{E0CB7AFD-A1AE-4F00-855C-C63B706CC3EF}" destId="{FEFB7B81-EAC6-433F-8FA5-A2937806F0F2}" srcOrd="0" destOrd="0" presId="urn:microsoft.com/office/officeart/2005/8/layout/process5"/>
    <dgm:cxn modelId="{1D492B73-6781-4015-A8FC-E3BD1325BEF3}" type="presOf" srcId="{AD862554-8250-49EF-8903-F3127A342928}" destId="{AF39889F-74B7-41CB-BE37-31B89B78E2C6}" srcOrd="0" destOrd="0" presId="urn:microsoft.com/office/officeart/2005/8/layout/process5"/>
    <dgm:cxn modelId="{9E4A5B79-3AB4-4A28-AB4E-F071E58406F9}" type="presOf" srcId="{C3EC1FAC-D75F-4D68-9F3F-DED49EA48422}" destId="{730CE68C-4814-4E98-A79F-26C591A38C42}" srcOrd="0" destOrd="0" presId="urn:microsoft.com/office/officeart/2005/8/layout/process5"/>
    <dgm:cxn modelId="{85FA8B5A-0741-48D4-B749-D23AFF79A77D}" srcId="{E0CB7AFD-A1AE-4F00-855C-C63B706CC3EF}" destId="{3C7045F8-096A-4D31-B514-2B28757D2FDB}" srcOrd="0" destOrd="0" parTransId="{7AED13BD-28A4-43E8-9304-9994FA44A95E}" sibTransId="{FDF700B4-7604-441C-857B-02CD0ED8C1A2}"/>
    <dgm:cxn modelId="{1F3847B5-C411-4F75-A5E0-164C2525B587}" type="presOf" srcId="{FDF700B4-7604-441C-857B-02CD0ED8C1A2}" destId="{DAFA424B-C1E5-46AD-A319-923BD646F392}" srcOrd="0" destOrd="0" presId="urn:microsoft.com/office/officeart/2005/8/layout/process5"/>
    <dgm:cxn modelId="{64F5FCB9-0FB4-4FDB-AB59-0A86E179C78F}" srcId="{E0CB7AFD-A1AE-4F00-855C-C63B706CC3EF}" destId="{3BFFDA4A-61F1-4526-984B-F72D85901BC1}" srcOrd="1" destOrd="0" parTransId="{C51AE6B7-C2F5-4C1E-B127-BE35551D58A8}" sibTransId="{68CB698F-A996-43B4-A2AF-6CFF068A35E3}"/>
    <dgm:cxn modelId="{487E39CE-649D-499B-9EB0-7DA7BCD4110A}" type="presOf" srcId="{3BFFDA4A-61F1-4526-984B-F72D85901BC1}" destId="{D26B2A56-3A3E-4D0C-A421-0F7A4A545D96}" srcOrd="0" destOrd="0" presId="urn:microsoft.com/office/officeart/2005/8/layout/process5"/>
    <dgm:cxn modelId="{288F68CE-CA5C-4BC2-AB40-DD575321F1B4}" type="presOf" srcId="{F18563B7-772F-4FE6-8A38-1A83F36DABC6}" destId="{95C7D154-1101-4B0A-BC85-C201856AEA07}" srcOrd="0" destOrd="0" presId="urn:microsoft.com/office/officeart/2005/8/layout/process5"/>
    <dgm:cxn modelId="{1EA10ED5-986D-4F19-AFF5-47297583957A}" type="presOf" srcId="{3C7045F8-096A-4D31-B514-2B28757D2FDB}" destId="{8FDD4352-044B-4F2C-82CC-F3B3863C8031}" srcOrd="0" destOrd="0" presId="urn:microsoft.com/office/officeart/2005/8/layout/process5"/>
    <dgm:cxn modelId="{706FB8D8-60B3-4842-ABAB-1A120A959EE4}" srcId="{E0CB7AFD-A1AE-4F00-855C-C63B706CC3EF}" destId="{C3EC1FAC-D75F-4D68-9F3F-DED49EA48422}" srcOrd="2" destOrd="0" parTransId="{D29B1A1A-F226-4824-BBF6-D352F7862477}" sibTransId="{F18563B7-772F-4FE6-8A38-1A83F36DABC6}"/>
    <dgm:cxn modelId="{3872A5EC-A376-41C1-941F-0847FFB67BE5}" type="presOf" srcId="{68CB698F-A996-43B4-A2AF-6CFF068A35E3}" destId="{FAAAE693-3C8A-45A9-8CDB-C3DB008C9DCF}" srcOrd="1" destOrd="0" presId="urn:microsoft.com/office/officeart/2005/8/layout/process5"/>
    <dgm:cxn modelId="{1DE745F2-6154-42A6-930C-E615CF17AE00}" type="presOf" srcId="{F18563B7-772F-4FE6-8A38-1A83F36DABC6}" destId="{64E4292F-E99D-4C5F-B7FD-77DAEF4D895C}" srcOrd="1" destOrd="0" presId="urn:microsoft.com/office/officeart/2005/8/layout/process5"/>
    <dgm:cxn modelId="{C26F9544-8EBA-4452-B0DA-D9E1148FF7CC}" type="presParOf" srcId="{FEFB7B81-EAC6-433F-8FA5-A2937806F0F2}" destId="{8FDD4352-044B-4F2C-82CC-F3B3863C8031}" srcOrd="0" destOrd="0" presId="urn:microsoft.com/office/officeart/2005/8/layout/process5"/>
    <dgm:cxn modelId="{C0A58E51-CD6A-41EF-AC25-C7885C5B97DE}" type="presParOf" srcId="{FEFB7B81-EAC6-433F-8FA5-A2937806F0F2}" destId="{DAFA424B-C1E5-46AD-A319-923BD646F392}" srcOrd="1" destOrd="0" presId="urn:microsoft.com/office/officeart/2005/8/layout/process5"/>
    <dgm:cxn modelId="{D066354F-A7CB-490C-ABC8-61547A01D52B}" type="presParOf" srcId="{DAFA424B-C1E5-46AD-A319-923BD646F392}" destId="{9B776811-F9BE-4554-94DF-FC206BBF9629}" srcOrd="0" destOrd="0" presId="urn:microsoft.com/office/officeart/2005/8/layout/process5"/>
    <dgm:cxn modelId="{62665C30-753C-422D-AC97-38B62B2F6BCB}" type="presParOf" srcId="{FEFB7B81-EAC6-433F-8FA5-A2937806F0F2}" destId="{D26B2A56-3A3E-4D0C-A421-0F7A4A545D96}" srcOrd="2" destOrd="0" presId="urn:microsoft.com/office/officeart/2005/8/layout/process5"/>
    <dgm:cxn modelId="{A28DA656-F804-49D8-A176-9B0D206880A7}" type="presParOf" srcId="{FEFB7B81-EAC6-433F-8FA5-A2937806F0F2}" destId="{F70FA5DC-9ADE-45EB-81D9-BB0D00D2DBA7}" srcOrd="3" destOrd="0" presId="urn:microsoft.com/office/officeart/2005/8/layout/process5"/>
    <dgm:cxn modelId="{AA873090-003A-49AB-B781-6A771E711041}" type="presParOf" srcId="{F70FA5DC-9ADE-45EB-81D9-BB0D00D2DBA7}" destId="{FAAAE693-3C8A-45A9-8CDB-C3DB008C9DCF}" srcOrd="0" destOrd="0" presId="urn:microsoft.com/office/officeart/2005/8/layout/process5"/>
    <dgm:cxn modelId="{9A675D74-9E79-4F98-B97B-B440D023E742}" type="presParOf" srcId="{FEFB7B81-EAC6-433F-8FA5-A2937806F0F2}" destId="{730CE68C-4814-4E98-A79F-26C591A38C42}" srcOrd="4" destOrd="0" presId="urn:microsoft.com/office/officeart/2005/8/layout/process5"/>
    <dgm:cxn modelId="{221CECB1-3AA8-43EA-85DD-4E4E4600CE56}" type="presParOf" srcId="{FEFB7B81-EAC6-433F-8FA5-A2937806F0F2}" destId="{95C7D154-1101-4B0A-BC85-C201856AEA07}" srcOrd="5" destOrd="0" presId="urn:microsoft.com/office/officeart/2005/8/layout/process5"/>
    <dgm:cxn modelId="{41B5C9A9-20C4-4AF6-AA7D-BC2A3C336607}" type="presParOf" srcId="{95C7D154-1101-4B0A-BC85-C201856AEA07}" destId="{64E4292F-E99D-4C5F-B7FD-77DAEF4D895C}" srcOrd="0" destOrd="0" presId="urn:microsoft.com/office/officeart/2005/8/layout/process5"/>
    <dgm:cxn modelId="{D98E3CE5-099A-441E-97AF-154589F39EF4}" type="presParOf" srcId="{FEFB7B81-EAC6-433F-8FA5-A2937806F0F2}" destId="{AF39889F-74B7-41CB-BE37-31B89B78E2C6}"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4352-044B-4F2C-82CC-F3B3863C8031}">
      <dsp:nvSpPr>
        <dsp:cNvPr id="0" name=""/>
        <dsp:cNvSpPr/>
      </dsp:nvSpPr>
      <dsp:spPr>
        <a:xfrm>
          <a:off x="6483" y="382050"/>
          <a:ext cx="2119642" cy="1492974"/>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When normal power is interrupted, the emergency power system takes over.  The emergency system is powered by diesel and natural gas generators.</a:t>
          </a:r>
        </a:p>
      </dsp:txBody>
      <dsp:txXfrm>
        <a:off x="50211" y="425778"/>
        <a:ext cx="2032186" cy="1405518"/>
      </dsp:txXfrm>
    </dsp:sp>
    <dsp:sp modelId="{DAFA424B-C1E5-46AD-A319-923BD646F392}">
      <dsp:nvSpPr>
        <dsp:cNvPr id="0" name=""/>
        <dsp:cNvSpPr/>
      </dsp:nvSpPr>
      <dsp:spPr>
        <a:xfrm rot="25477">
          <a:off x="2311408" y="876583"/>
          <a:ext cx="446388" cy="525671"/>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311410" y="981221"/>
        <a:ext cx="312472" cy="315403"/>
      </dsp:txXfrm>
    </dsp:sp>
    <dsp:sp modelId="{D26B2A56-3A3E-4D0C-A421-0F7A4A545D96}">
      <dsp:nvSpPr>
        <dsp:cNvPr id="0" name=""/>
        <dsp:cNvSpPr/>
      </dsp:nvSpPr>
      <dsp:spPr>
        <a:xfrm>
          <a:off x="2968345" y="514595"/>
          <a:ext cx="2119642" cy="1271785"/>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Receptacles for emergency power are </a:t>
          </a:r>
          <a:r>
            <a:rPr lang="en-US" sz="1600" b="1" kern="1200" dirty="0">
              <a:solidFill>
                <a:srgbClr val="FF0000"/>
              </a:solidFill>
            </a:rPr>
            <a:t>red</a:t>
          </a:r>
          <a:r>
            <a:rPr lang="en-US" sz="1600" kern="1200" dirty="0">
              <a:solidFill>
                <a:srgbClr val="FF0000"/>
              </a:solidFill>
            </a:rPr>
            <a:t>.</a:t>
          </a:r>
        </a:p>
      </dsp:txBody>
      <dsp:txXfrm>
        <a:off x="3005594" y="551844"/>
        <a:ext cx="2045144" cy="1197287"/>
      </dsp:txXfrm>
    </dsp:sp>
    <dsp:sp modelId="{F70FA5DC-9ADE-45EB-81D9-BB0D00D2DBA7}">
      <dsp:nvSpPr>
        <dsp:cNvPr id="0" name=""/>
        <dsp:cNvSpPr/>
      </dsp:nvSpPr>
      <dsp:spPr>
        <a:xfrm rot="5399772">
          <a:off x="3771760" y="1992953"/>
          <a:ext cx="512960" cy="525671"/>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5400000">
        <a:off x="3870533" y="1999309"/>
        <a:ext cx="315403" cy="359072"/>
      </dsp:txXfrm>
    </dsp:sp>
    <dsp:sp modelId="{730CE68C-4814-4E98-A79F-26C591A38C42}">
      <dsp:nvSpPr>
        <dsp:cNvPr id="0" name=""/>
        <dsp:cNvSpPr/>
      </dsp:nvSpPr>
      <dsp:spPr>
        <a:xfrm>
          <a:off x="2968494" y="2754231"/>
          <a:ext cx="2119642" cy="1271785"/>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Receptacles for normal power are </a:t>
          </a:r>
          <a:r>
            <a:rPr lang="en-US" sz="1600" b="1" kern="1200" dirty="0">
              <a:solidFill>
                <a:schemeClr val="tx1"/>
              </a:solidFill>
            </a:rPr>
            <a:t>ivory</a:t>
          </a:r>
          <a:r>
            <a:rPr lang="en-US" sz="1600" kern="1200" dirty="0">
              <a:solidFill>
                <a:schemeClr val="tx1"/>
              </a:solidFill>
            </a:rPr>
            <a:t>.</a:t>
          </a:r>
        </a:p>
      </dsp:txBody>
      <dsp:txXfrm>
        <a:off x="3005743" y="2791480"/>
        <a:ext cx="2045144" cy="1197287"/>
      </dsp:txXfrm>
    </dsp:sp>
    <dsp:sp modelId="{95C7D154-1101-4B0A-BC85-C201856AEA07}">
      <dsp:nvSpPr>
        <dsp:cNvPr id="0" name=""/>
        <dsp:cNvSpPr/>
      </dsp:nvSpPr>
      <dsp:spPr>
        <a:xfrm rot="10800000">
          <a:off x="2332601" y="3127288"/>
          <a:ext cx="449364" cy="525671"/>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467410" y="3232422"/>
        <a:ext cx="314555" cy="315403"/>
      </dsp:txXfrm>
    </dsp:sp>
    <dsp:sp modelId="{AF39889F-74B7-41CB-BE37-31B89B78E2C6}">
      <dsp:nvSpPr>
        <dsp:cNvPr id="0" name=""/>
        <dsp:cNvSpPr/>
      </dsp:nvSpPr>
      <dsp:spPr>
        <a:xfrm>
          <a:off x="993" y="2754231"/>
          <a:ext cx="2119642" cy="1271785"/>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Exit signs are illuminated when emergency power is on.</a:t>
          </a:r>
        </a:p>
      </dsp:txBody>
      <dsp:txXfrm>
        <a:off x="38242" y="2791480"/>
        <a:ext cx="2045144" cy="1197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7939C-241D-4FDC-8DE8-4EE3F462EE22}" type="datetimeFigureOut">
              <a:rPr lang="en-US" smtClean="0"/>
              <a:t>3/31/2026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AF473-2665-42A7-89E3-C7BA7EB58D12}" type="slidenum">
              <a:rPr lang="en-US" smtClean="0"/>
              <a:t>‹#›</a:t>
            </a:fld>
            <a:endParaRPr lang="en-US" dirty="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7</a:t>
            </a:fld>
            <a:endParaRPr lang="en-US"/>
          </a:p>
        </p:txBody>
      </p:sp>
    </p:spTree>
    <p:extLst>
      <p:ext uri="{BB962C8B-B14F-4D97-AF65-F5344CB8AC3E}">
        <p14:creationId xmlns:p14="http://schemas.microsoft.com/office/powerpoint/2010/main" val="339286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17</a:t>
            </a:fld>
            <a:endParaRPr lang="en-US"/>
          </a:p>
        </p:txBody>
      </p:sp>
    </p:spTree>
    <p:extLst>
      <p:ext uri="{BB962C8B-B14F-4D97-AF65-F5344CB8AC3E}">
        <p14:creationId xmlns:p14="http://schemas.microsoft.com/office/powerpoint/2010/main" val="173698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18</a:t>
            </a:fld>
            <a:endParaRPr lang="en-US"/>
          </a:p>
        </p:txBody>
      </p:sp>
    </p:spTree>
    <p:extLst>
      <p:ext uri="{BB962C8B-B14F-4D97-AF65-F5344CB8AC3E}">
        <p14:creationId xmlns:p14="http://schemas.microsoft.com/office/powerpoint/2010/main" val="307064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19</a:t>
            </a:fld>
            <a:endParaRPr lang="en-US"/>
          </a:p>
        </p:txBody>
      </p:sp>
    </p:spTree>
    <p:extLst>
      <p:ext uri="{BB962C8B-B14F-4D97-AF65-F5344CB8AC3E}">
        <p14:creationId xmlns:p14="http://schemas.microsoft.com/office/powerpoint/2010/main" val="203935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240769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27170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3664224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297530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8</a:t>
            </a:fld>
            <a:endParaRPr lang="en-US"/>
          </a:p>
        </p:txBody>
      </p:sp>
    </p:spTree>
    <p:extLst>
      <p:ext uri="{BB962C8B-B14F-4D97-AF65-F5344CB8AC3E}">
        <p14:creationId xmlns:p14="http://schemas.microsoft.com/office/powerpoint/2010/main" val="2631749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36228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308592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2502074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177659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3569310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35</a:t>
            </a:fld>
            <a:endParaRPr lang="en-US" dirty="0"/>
          </a:p>
        </p:txBody>
      </p:sp>
    </p:spTree>
    <p:extLst>
      <p:ext uri="{BB962C8B-B14F-4D97-AF65-F5344CB8AC3E}">
        <p14:creationId xmlns:p14="http://schemas.microsoft.com/office/powerpoint/2010/main" val="2733950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36</a:t>
            </a:fld>
            <a:endParaRPr lang="en-US" dirty="0"/>
          </a:p>
        </p:txBody>
      </p:sp>
    </p:spTree>
    <p:extLst>
      <p:ext uri="{BB962C8B-B14F-4D97-AF65-F5344CB8AC3E}">
        <p14:creationId xmlns:p14="http://schemas.microsoft.com/office/powerpoint/2010/main" val="2360979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37</a:t>
            </a:fld>
            <a:endParaRPr lang="en-US" dirty="0"/>
          </a:p>
        </p:txBody>
      </p:sp>
    </p:spTree>
    <p:extLst>
      <p:ext uri="{BB962C8B-B14F-4D97-AF65-F5344CB8AC3E}">
        <p14:creationId xmlns:p14="http://schemas.microsoft.com/office/powerpoint/2010/main" val="1763978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38</a:t>
            </a:fld>
            <a:endParaRPr lang="en-US" dirty="0"/>
          </a:p>
        </p:txBody>
      </p:sp>
    </p:spTree>
    <p:extLst>
      <p:ext uri="{BB962C8B-B14F-4D97-AF65-F5344CB8AC3E}">
        <p14:creationId xmlns:p14="http://schemas.microsoft.com/office/powerpoint/2010/main" val="1571295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39</a:t>
            </a:fld>
            <a:endParaRPr lang="en-US" dirty="0"/>
          </a:p>
        </p:txBody>
      </p:sp>
    </p:spTree>
    <p:extLst>
      <p:ext uri="{BB962C8B-B14F-4D97-AF65-F5344CB8AC3E}">
        <p14:creationId xmlns:p14="http://schemas.microsoft.com/office/powerpoint/2010/main" val="325114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9</a:t>
            </a:fld>
            <a:endParaRPr lang="en-US"/>
          </a:p>
        </p:txBody>
      </p:sp>
    </p:spTree>
    <p:extLst>
      <p:ext uri="{BB962C8B-B14F-4D97-AF65-F5344CB8AC3E}">
        <p14:creationId xmlns:p14="http://schemas.microsoft.com/office/powerpoint/2010/main" val="3644410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40</a:t>
            </a:fld>
            <a:endParaRPr lang="en-US" dirty="0"/>
          </a:p>
        </p:txBody>
      </p:sp>
    </p:spTree>
    <p:extLst>
      <p:ext uri="{BB962C8B-B14F-4D97-AF65-F5344CB8AC3E}">
        <p14:creationId xmlns:p14="http://schemas.microsoft.com/office/powerpoint/2010/main" val="4254429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41</a:t>
            </a:fld>
            <a:endParaRPr lang="en-US" dirty="0"/>
          </a:p>
        </p:txBody>
      </p:sp>
    </p:spTree>
    <p:extLst>
      <p:ext uri="{BB962C8B-B14F-4D97-AF65-F5344CB8AC3E}">
        <p14:creationId xmlns:p14="http://schemas.microsoft.com/office/powerpoint/2010/main" val="3654427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42</a:t>
            </a:fld>
            <a:endParaRPr lang="en-US" dirty="0"/>
          </a:p>
        </p:txBody>
      </p:sp>
    </p:spTree>
    <p:extLst>
      <p:ext uri="{BB962C8B-B14F-4D97-AF65-F5344CB8AC3E}">
        <p14:creationId xmlns:p14="http://schemas.microsoft.com/office/powerpoint/2010/main" val="587630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43</a:t>
            </a:fld>
            <a:endParaRPr lang="en-US" dirty="0"/>
          </a:p>
        </p:txBody>
      </p:sp>
    </p:spTree>
    <p:extLst>
      <p:ext uri="{BB962C8B-B14F-4D97-AF65-F5344CB8AC3E}">
        <p14:creationId xmlns:p14="http://schemas.microsoft.com/office/powerpoint/2010/main" val="2952954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44</a:t>
            </a:fld>
            <a:endParaRPr lang="en-US" dirty="0"/>
          </a:p>
        </p:txBody>
      </p:sp>
    </p:spTree>
    <p:extLst>
      <p:ext uri="{BB962C8B-B14F-4D97-AF65-F5344CB8AC3E}">
        <p14:creationId xmlns:p14="http://schemas.microsoft.com/office/powerpoint/2010/main" val="1165953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45</a:t>
            </a:fld>
            <a:endParaRPr lang="en-US" dirty="0"/>
          </a:p>
        </p:txBody>
      </p:sp>
    </p:spTree>
    <p:extLst>
      <p:ext uri="{BB962C8B-B14F-4D97-AF65-F5344CB8AC3E}">
        <p14:creationId xmlns:p14="http://schemas.microsoft.com/office/powerpoint/2010/main" val="2632714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46</a:t>
            </a:fld>
            <a:endParaRPr lang="en-US" dirty="0"/>
          </a:p>
        </p:txBody>
      </p:sp>
    </p:spTree>
    <p:extLst>
      <p:ext uri="{BB962C8B-B14F-4D97-AF65-F5344CB8AC3E}">
        <p14:creationId xmlns:p14="http://schemas.microsoft.com/office/powerpoint/2010/main" val="455534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47</a:t>
            </a:fld>
            <a:endParaRPr lang="en-US" dirty="0"/>
          </a:p>
        </p:txBody>
      </p:sp>
    </p:spTree>
    <p:extLst>
      <p:ext uri="{BB962C8B-B14F-4D97-AF65-F5344CB8AC3E}">
        <p14:creationId xmlns:p14="http://schemas.microsoft.com/office/powerpoint/2010/main" val="3093791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48</a:t>
            </a:fld>
            <a:endParaRPr lang="en-US" dirty="0"/>
          </a:p>
        </p:txBody>
      </p:sp>
    </p:spTree>
    <p:extLst>
      <p:ext uri="{BB962C8B-B14F-4D97-AF65-F5344CB8AC3E}">
        <p14:creationId xmlns:p14="http://schemas.microsoft.com/office/powerpoint/2010/main" val="4026506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49</a:t>
            </a:fld>
            <a:endParaRPr lang="en-US" dirty="0"/>
          </a:p>
        </p:txBody>
      </p:sp>
    </p:spTree>
    <p:extLst>
      <p:ext uri="{BB962C8B-B14F-4D97-AF65-F5344CB8AC3E}">
        <p14:creationId xmlns:p14="http://schemas.microsoft.com/office/powerpoint/2010/main" val="245207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11</a:t>
            </a:fld>
            <a:endParaRPr lang="en-US"/>
          </a:p>
        </p:txBody>
      </p:sp>
    </p:spTree>
    <p:extLst>
      <p:ext uri="{BB962C8B-B14F-4D97-AF65-F5344CB8AC3E}">
        <p14:creationId xmlns:p14="http://schemas.microsoft.com/office/powerpoint/2010/main" val="1351902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50</a:t>
            </a:fld>
            <a:endParaRPr lang="en-US" dirty="0"/>
          </a:p>
        </p:txBody>
      </p:sp>
    </p:spTree>
    <p:extLst>
      <p:ext uri="{BB962C8B-B14F-4D97-AF65-F5344CB8AC3E}">
        <p14:creationId xmlns:p14="http://schemas.microsoft.com/office/powerpoint/2010/main" val="511180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51</a:t>
            </a:fld>
            <a:endParaRPr lang="en-US" dirty="0"/>
          </a:p>
        </p:txBody>
      </p:sp>
    </p:spTree>
    <p:extLst>
      <p:ext uri="{BB962C8B-B14F-4D97-AF65-F5344CB8AC3E}">
        <p14:creationId xmlns:p14="http://schemas.microsoft.com/office/powerpoint/2010/main" val="4224890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52</a:t>
            </a:fld>
            <a:endParaRPr lang="en-US" dirty="0"/>
          </a:p>
        </p:txBody>
      </p:sp>
    </p:spTree>
    <p:extLst>
      <p:ext uri="{BB962C8B-B14F-4D97-AF65-F5344CB8AC3E}">
        <p14:creationId xmlns:p14="http://schemas.microsoft.com/office/powerpoint/2010/main" val="3270548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53</a:t>
            </a:fld>
            <a:endParaRPr lang="en-US" dirty="0"/>
          </a:p>
        </p:txBody>
      </p:sp>
    </p:spTree>
    <p:extLst>
      <p:ext uri="{BB962C8B-B14F-4D97-AF65-F5344CB8AC3E}">
        <p14:creationId xmlns:p14="http://schemas.microsoft.com/office/powerpoint/2010/main" val="1821215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54</a:t>
            </a:fld>
            <a:endParaRPr lang="en-US" dirty="0"/>
          </a:p>
        </p:txBody>
      </p:sp>
    </p:spTree>
    <p:extLst>
      <p:ext uri="{BB962C8B-B14F-4D97-AF65-F5344CB8AC3E}">
        <p14:creationId xmlns:p14="http://schemas.microsoft.com/office/powerpoint/2010/main" val="3869059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55</a:t>
            </a:fld>
            <a:endParaRPr lang="en-US" dirty="0"/>
          </a:p>
        </p:txBody>
      </p:sp>
    </p:spTree>
    <p:extLst>
      <p:ext uri="{BB962C8B-B14F-4D97-AF65-F5344CB8AC3E}">
        <p14:creationId xmlns:p14="http://schemas.microsoft.com/office/powerpoint/2010/main" val="1210810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56</a:t>
            </a:fld>
            <a:endParaRPr lang="en-US" dirty="0"/>
          </a:p>
        </p:txBody>
      </p:sp>
    </p:spTree>
    <p:extLst>
      <p:ext uri="{BB962C8B-B14F-4D97-AF65-F5344CB8AC3E}">
        <p14:creationId xmlns:p14="http://schemas.microsoft.com/office/powerpoint/2010/main" val="2248959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57</a:t>
            </a:fld>
            <a:endParaRPr lang="en-US" dirty="0"/>
          </a:p>
        </p:txBody>
      </p:sp>
    </p:spTree>
    <p:extLst>
      <p:ext uri="{BB962C8B-B14F-4D97-AF65-F5344CB8AC3E}">
        <p14:creationId xmlns:p14="http://schemas.microsoft.com/office/powerpoint/2010/main" val="2812965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58</a:t>
            </a:fld>
            <a:endParaRPr lang="en-US" dirty="0"/>
          </a:p>
        </p:txBody>
      </p:sp>
    </p:spTree>
    <p:extLst>
      <p:ext uri="{BB962C8B-B14F-4D97-AF65-F5344CB8AC3E}">
        <p14:creationId xmlns:p14="http://schemas.microsoft.com/office/powerpoint/2010/main" val="2128963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59</a:t>
            </a:fld>
            <a:endParaRPr lang="en-US" dirty="0"/>
          </a:p>
        </p:txBody>
      </p:sp>
    </p:spTree>
    <p:extLst>
      <p:ext uri="{BB962C8B-B14F-4D97-AF65-F5344CB8AC3E}">
        <p14:creationId xmlns:p14="http://schemas.microsoft.com/office/powerpoint/2010/main" val="15615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12</a:t>
            </a:fld>
            <a:endParaRPr lang="en-US"/>
          </a:p>
        </p:txBody>
      </p:sp>
    </p:spTree>
    <p:extLst>
      <p:ext uri="{BB962C8B-B14F-4D97-AF65-F5344CB8AC3E}">
        <p14:creationId xmlns:p14="http://schemas.microsoft.com/office/powerpoint/2010/main" val="4154935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AB528-7684-4A37-99F6-46340DCC2B35}" type="slidenum">
              <a:rPr lang="en-US" smtClean="0"/>
              <a:t>60</a:t>
            </a:fld>
            <a:endParaRPr lang="en-US" dirty="0"/>
          </a:p>
        </p:txBody>
      </p:sp>
    </p:spTree>
    <p:extLst>
      <p:ext uri="{BB962C8B-B14F-4D97-AF65-F5344CB8AC3E}">
        <p14:creationId xmlns:p14="http://schemas.microsoft.com/office/powerpoint/2010/main" val="631446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556E2D-9893-496A-824D-94EB159B5A8A}" type="slidenum">
              <a:rPr lang="en-US" smtClean="0"/>
              <a:t>61</a:t>
            </a:fld>
            <a:endParaRPr lang="en-US" dirty="0"/>
          </a:p>
        </p:txBody>
      </p:sp>
    </p:spTree>
    <p:extLst>
      <p:ext uri="{BB962C8B-B14F-4D97-AF65-F5344CB8AC3E}">
        <p14:creationId xmlns:p14="http://schemas.microsoft.com/office/powerpoint/2010/main" val="3561178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01A06-2730-6B53-D2C3-B86E311BC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2DAA7-8A79-3C06-3AE0-2AC3BCAA1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7AC0B-9978-FE90-E640-D5D999221B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553015-7E91-633D-1BD9-4F6A71426DAC}"/>
              </a:ext>
            </a:extLst>
          </p:cNvPr>
          <p:cNvSpPr>
            <a:spLocks noGrp="1"/>
          </p:cNvSpPr>
          <p:nvPr>
            <p:ph type="sldNum" sz="quarter" idx="5"/>
          </p:nvPr>
        </p:nvSpPr>
        <p:spPr/>
        <p:txBody>
          <a:bodyPr/>
          <a:lstStyle/>
          <a:p>
            <a:fld id="{532AB528-7684-4A37-99F6-46340DCC2B35}" type="slidenum">
              <a:rPr lang="en-US" smtClean="0"/>
              <a:t>62</a:t>
            </a:fld>
            <a:endParaRPr lang="en-US" dirty="0"/>
          </a:p>
        </p:txBody>
      </p:sp>
    </p:spTree>
    <p:extLst>
      <p:ext uri="{BB962C8B-B14F-4D97-AF65-F5344CB8AC3E}">
        <p14:creationId xmlns:p14="http://schemas.microsoft.com/office/powerpoint/2010/main" val="4280100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556E2D-9893-496A-824D-94EB159B5A8A}" type="slidenum">
              <a:rPr lang="en-US" smtClean="0"/>
              <a:t>63</a:t>
            </a:fld>
            <a:endParaRPr lang="en-US" dirty="0"/>
          </a:p>
        </p:txBody>
      </p:sp>
    </p:spTree>
    <p:extLst>
      <p:ext uri="{BB962C8B-B14F-4D97-AF65-F5344CB8AC3E}">
        <p14:creationId xmlns:p14="http://schemas.microsoft.com/office/powerpoint/2010/main" val="22693905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556E2D-9893-496A-824D-94EB159B5A8A}" type="slidenum">
              <a:rPr lang="en-US" smtClean="0"/>
              <a:t>64</a:t>
            </a:fld>
            <a:endParaRPr lang="en-US" dirty="0"/>
          </a:p>
        </p:txBody>
      </p:sp>
    </p:spTree>
    <p:extLst>
      <p:ext uri="{BB962C8B-B14F-4D97-AF65-F5344CB8AC3E}">
        <p14:creationId xmlns:p14="http://schemas.microsoft.com/office/powerpoint/2010/main" val="206111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13</a:t>
            </a:fld>
            <a:endParaRPr lang="en-US"/>
          </a:p>
        </p:txBody>
      </p:sp>
    </p:spTree>
    <p:extLst>
      <p:ext uri="{BB962C8B-B14F-4D97-AF65-F5344CB8AC3E}">
        <p14:creationId xmlns:p14="http://schemas.microsoft.com/office/powerpoint/2010/main" val="141844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14</a:t>
            </a:fld>
            <a:endParaRPr lang="en-US"/>
          </a:p>
        </p:txBody>
      </p:sp>
    </p:spTree>
    <p:extLst>
      <p:ext uri="{BB962C8B-B14F-4D97-AF65-F5344CB8AC3E}">
        <p14:creationId xmlns:p14="http://schemas.microsoft.com/office/powerpoint/2010/main" val="303396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15</a:t>
            </a:fld>
            <a:endParaRPr lang="en-US"/>
          </a:p>
        </p:txBody>
      </p:sp>
    </p:spTree>
    <p:extLst>
      <p:ext uri="{BB962C8B-B14F-4D97-AF65-F5344CB8AC3E}">
        <p14:creationId xmlns:p14="http://schemas.microsoft.com/office/powerpoint/2010/main" val="140270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FD84-AC29-4DEF-9EF5-1E0849166021}" type="slidenum">
              <a:rPr lang="en-US" smtClean="0"/>
              <a:t>16</a:t>
            </a:fld>
            <a:endParaRPr lang="en-US"/>
          </a:p>
        </p:txBody>
      </p:sp>
    </p:spTree>
    <p:extLst>
      <p:ext uri="{BB962C8B-B14F-4D97-AF65-F5344CB8AC3E}">
        <p14:creationId xmlns:p14="http://schemas.microsoft.com/office/powerpoint/2010/main" val="65178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215B1E-B289-4C56-BCC0-2AB8CF93E2A1}"/>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8200" y="2465970"/>
            <a:ext cx="5739882" cy="2387600"/>
          </a:xfrm>
        </p:spPr>
        <p:txBody>
          <a:bodyPr anchor="b">
            <a:normAutofit/>
          </a:bodyPr>
          <a:lstStyle>
            <a:lvl1pPr algn="l">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38200" y="5159827"/>
            <a:ext cx="5739882" cy="78377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695037"/>
            <a:ext cx="4573200" cy="1325563"/>
          </a:xfrm>
        </p:spPr>
        <p:txBody>
          <a:bodyPr/>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4" name="Text Placeholder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8" name="Text Placeholder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9" name="Text Placeholder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0" name="Text Placeholder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5" name="Text Placeholder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6" name="Text Placeholder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7" name="Text Placeholder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8" name="Text Placeholder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9" name="Text Placeholder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cxnSp>
        <p:nvCxnSpPr>
          <p:cNvPr id="5" name="Straight Connector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Date Placeholder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42" name="Footer Placeholder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43" name="Slide Number Placeholder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cxnSp>
        <p:nvCxnSpPr>
          <p:cNvPr id="47" name="Straight Connector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right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669280" y="2376805"/>
            <a:ext cx="501396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5669280" y="4150042"/>
            <a:ext cx="5013960" cy="1961198"/>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0" y="0"/>
            <a:ext cx="41757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371856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4">
            <a:extLst>
              <a:ext uri="{FF2B5EF4-FFF2-40B4-BE49-F238E27FC236}">
                <a16:creationId xmlns:a16="http://schemas.microsoft.com/office/drawing/2014/main" id="{9ECA7294-D791-453A-AEDA-C7BC2C83BACB}"/>
              </a:ext>
            </a:extLst>
          </p:cNvPr>
          <p:cNvSpPr>
            <a:spLocks noGrp="1"/>
          </p:cNvSpPr>
          <p:nvPr>
            <p:ph type="dt" sz="half" idx="10"/>
          </p:nvPr>
        </p:nvSpPr>
        <p:spPr>
          <a:xfrm>
            <a:off x="838200" y="6356350"/>
            <a:ext cx="2743200" cy="365125"/>
          </a:xfrm>
        </p:spPr>
        <p:txBody>
          <a:bodyPr/>
          <a:lstStyle>
            <a:lvl1pPr>
              <a:defRPr sz="900">
                <a:solidFill>
                  <a:schemeClr val="accent3">
                    <a:lumMod val="75000"/>
                  </a:schemeClr>
                </a:solidFill>
              </a:defRPr>
            </a:lvl1pPr>
          </a:lstStyle>
          <a:p>
            <a:r>
              <a:rPr lang="en-US" dirty="0"/>
              <a:t>7/29/20XX</a:t>
            </a:r>
          </a:p>
        </p:txBody>
      </p:sp>
      <p:sp>
        <p:nvSpPr>
          <p:cNvPr id="8" name="Footer Placeholder 5">
            <a:extLst>
              <a:ext uri="{FF2B5EF4-FFF2-40B4-BE49-F238E27FC236}">
                <a16:creationId xmlns:a16="http://schemas.microsoft.com/office/drawing/2014/main" id="{E3F008A3-FE03-4B55-99DE-C66C7215F529}"/>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10" name="Slide Number Placeholder 6">
            <a:extLst>
              <a:ext uri="{FF2B5EF4-FFF2-40B4-BE49-F238E27FC236}">
                <a16:creationId xmlns:a16="http://schemas.microsoft.com/office/drawing/2014/main" id="{561AA2A7-90C9-48FA-A998-4CB16275ABA5}"/>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050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losing slid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215B1E-B289-4C56-BCC0-2AB8CF93E2A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8200" y="2313571"/>
            <a:ext cx="4419600" cy="1659716"/>
          </a:xfrm>
        </p:spPr>
        <p:txBody>
          <a:bodyPr anchor="ctr">
            <a:normAutofit/>
          </a:bodyPr>
          <a:lstStyle>
            <a:lvl1pPr algn="ctr">
              <a:defRPr sz="5400" b="1">
                <a:solidFill>
                  <a:schemeClr val="accent4"/>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7772402" y="2348318"/>
            <a:ext cx="2743200" cy="1659715"/>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838200" y="6356350"/>
            <a:ext cx="1632857" cy="365125"/>
          </a:xfrm>
        </p:spPr>
        <p:txBody>
          <a:bodyPr/>
          <a:lstStyle>
            <a:lvl1pPr>
              <a:defRPr sz="900">
                <a:solidFill>
                  <a:schemeClr val="accent5">
                    <a:lumMod val="75000"/>
                  </a:schemeClr>
                </a:solidFill>
              </a:defRPr>
            </a:lvl1pPr>
          </a:lstStyle>
          <a:p>
            <a:r>
              <a:rPr lang="en-US" dirty="0"/>
              <a:t>7/29/20XX</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2743200" y="6356350"/>
            <a:ext cx="2514600" cy="365125"/>
          </a:xfrm>
        </p:spPr>
        <p:txBody>
          <a:bodyPr/>
          <a:lstStyle>
            <a:lvl1pPr algn="r">
              <a:defRPr sz="900">
                <a:solidFill>
                  <a:schemeClr val="accent5">
                    <a:lumMod val="75000"/>
                  </a:schemeClr>
                </a:solidFill>
              </a:defRPr>
            </a:lvl1pPr>
          </a:lstStyle>
          <a:p>
            <a:r>
              <a:rPr lang="en-US" dirty="0"/>
              <a:t>Employee orientation</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a:lstStyle>
            <a:lvl1pPr>
              <a:defRPr sz="900">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909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b="1">
                <a:solidFill>
                  <a:schemeClr val="accent4"/>
                </a:solidFill>
              </a:defRPr>
            </a:lvl1pPr>
          </a:lstStyle>
          <a:p>
            <a:r>
              <a:rPr lang="en-US"/>
              <a:t>Click to edit Master title style</a:t>
            </a:r>
          </a:p>
        </p:txBody>
      </p:sp>
      <p:sp>
        <p:nvSpPr>
          <p:cNvPr id="6" name="Picture Placeholder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7" name="Picture Placeholder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8" name="Picture Placeholder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9" name="Picture Placeholder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1" name="Text Placeholder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2" name="Text Placeholder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9" name="Text Placeholder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0" name="Text Placeholder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2" name="Text Placeholder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3" name="Text Placeholder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4" name="Date Placeholder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25" name="Footer Placeholder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26" name="Slide Number Placeholder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63862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Corporate Compliance</a:t>
            </a:r>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26764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Corporate Compliance</a:t>
            </a:r>
          </a:p>
        </p:txBody>
      </p:sp>
      <p:sp>
        <p:nvSpPr>
          <p:cNvPr id="9" name="Slide Number Placeholder 8"/>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61127593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8725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41304893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869149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669280" y="822325"/>
            <a:ext cx="568452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5669280" y="2595562"/>
            <a:ext cx="5684520" cy="3181034"/>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4E59D1-0F68-4FA3-944D-63FCD442DA66}"/>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ate Placeholder 4">
            <a:extLst>
              <a:ext uri="{FF2B5EF4-FFF2-40B4-BE49-F238E27FC236}">
                <a16:creationId xmlns:a16="http://schemas.microsoft.com/office/drawing/2014/main" id="{2FF674D8-A0B1-4D60-AB18-A733984F7044}"/>
              </a:ext>
            </a:extLst>
          </p:cNvPr>
          <p:cNvSpPr>
            <a:spLocks noGrp="1"/>
          </p:cNvSpPr>
          <p:nvPr>
            <p:ph type="dt" sz="half" idx="10"/>
          </p:nvPr>
        </p:nvSpPr>
        <p:spPr>
          <a:xfrm>
            <a:off x="838200" y="6356350"/>
            <a:ext cx="2743200" cy="365125"/>
          </a:xfrm>
        </p:spPr>
        <p:txBody>
          <a:bodyPr/>
          <a:lstStyle>
            <a:lvl1pPr>
              <a:defRPr sz="900">
                <a:solidFill>
                  <a:schemeClr val="accent2">
                    <a:lumMod val="75000"/>
                  </a:schemeClr>
                </a:solidFill>
              </a:defRPr>
            </a:lvl1pPr>
          </a:lstStyle>
          <a:p>
            <a:r>
              <a:rPr lang="en-US" dirty="0"/>
              <a:t>7/29/20XX</a:t>
            </a:r>
          </a:p>
        </p:txBody>
      </p:sp>
      <p:sp>
        <p:nvSpPr>
          <p:cNvPr id="22" name="Footer Placeholder 5">
            <a:extLst>
              <a:ext uri="{FF2B5EF4-FFF2-40B4-BE49-F238E27FC236}">
                <a16:creationId xmlns:a16="http://schemas.microsoft.com/office/drawing/2014/main" id="{7E0AFFFB-7406-40B3-B2D5-18288BEA52C6}"/>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23" name="Slide Number Placeholder 6">
            <a:extLst>
              <a:ext uri="{FF2B5EF4-FFF2-40B4-BE49-F238E27FC236}">
                <a16:creationId xmlns:a16="http://schemas.microsoft.com/office/drawing/2014/main" id="{0D2AF818-9E4C-485A-8EA3-3BD5917D5233}"/>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1438732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3/31/2026 2:48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lstStyle/>
          <a:p>
            <a:endParaRPr lang="en-US"/>
          </a:p>
        </p:txBody>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1747277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3/31/2026 2:48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1140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3/31/2026 2:48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56195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3/31/2026 2:48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779357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3/31/2026 2:48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4555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3/31/2026 2:48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4117939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32000"/>
            <a:ext cx="507492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36150"/>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55080" y="2029968"/>
            <a:ext cx="507492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5080" y="2734056"/>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A8408A-2DB7-4D98-947A-B2E0C7E868A6}" type="datetimeFigureOut">
              <a:rPr lang="en-US" smtClean="0"/>
              <a:t>3/31/2026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289DA5-CB8A-4D2E-AF4C-F265F58BF68E}" type="slidenum">
              <a:rPr lang="en-US" smtClean="0"/>
              <a:t>‹#›</a:t>
            </a:fld>
            <a:endParaRPr lang="en-US" dirty="0"/>
          </a:p>
        </p:txBody>
      </p:sp>
    </p:spTree>
    <p:extLst>
      <p:ext uri="{BB962C8B-B14F-4D97-AF65-F5344CB8AC3E}">
        <p14:creationId xmlns:p14="http://schemas.microsoft.com/office/powerpoint/2010/main" val="158225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8200" y="822325"/>
            <a:ext cx="568452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2595562"/>
            <a:ext cx="5684520" cy="441552"/>
          </a:xfrm>
        </p:spPr>
        <p:txBody>
          <a:bodyPr>
            <a:normAutofit/>
          </a:bodyPr>
          <a:lstStyle>
            <a:lvl1pPr marL="0" indent="0">
              <a:lnSpc>
                <a:spcPct val="100000"/>
              </a:lnSpc>
              <a:buNone/>
              <a:defRPr lang="en-US" sz="1800" b="1" kern="1200" dirty="0" smtClean="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620C3808-5997-40A2-83EF-E2136C52EFE1}"/>
              </a:ext>
            </a:extLst>
          </p:cNvPr>
          <p:cNvSpPr>
            <a:spLocks noGrp="1"/>
          </p:cNvSpPr>
          <p:nvPr>
            <p:ph idx="10"/>
          </p:nvPr>
        </p:nvSpPr>
        <p:spPr>
          <a:xfrm>
            <a:off x="838200" y="4529818"/>
            <a:ext cx="5684520" cy="441552"/>
          </a:xfrm>
        </p:spPr>
        <p:txBody>
          <a:bodyPr>
            <a:normAutofit/>
          </a:bodyPr>
          <a:lstStyle>
            <a:lvl1pPr marL="0" indent="0">
              <a:lnSpc>
                <a:spcPct val="100000"/>
              </a:lnSpc>
              <a:buNone/>
              <a:defRPr lang="en-US" sz="1800" b="1" kern="1200" dirty="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edit Master text styles</a:t>
            </a:r>
          </a:p>
        </p:txBody>
      </p:sp>
      <p:sp>
        <p:nvSpPr>
          <p:cNvPr id="8" name="Content Placeholder 2">
            <a:extLst>
              <a:ext uri="{FF2B5EF4-FFF2-40B4-BE49-F238E27FC236}">
                <a16:creationId xmlns:a16="http://schemas.microsoft.com/office/drawing/2014/main" id="{EAD9A34D-2599-4944-8F4B-6953690367EE}"/>
              </a:ext>
            </a:extLst>
          </p:cNvPr>
          <p:cNvSpPr>
            <a:spLocks noGrp="1"/>
          </p:cNvSpPr>
          <p:nvPr>
            <p:ph idx="11"/>
          </p:nvPr>
        </p:nvSpPr>
        <p:spPr>
          <a:xfrm>
            <a:off x="838200" y="3040514"/>
            <a:ext cx="5684520" cy="1106942"/>
          </a:xfrm>
        </p:spPr>
        <p:txBody>
          <a:bodyPr>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4D123A04-698E-4E6B-BB2C-C4FCA2CFBB9A}"/>
              </a:ext>
            </a:extLst>
          </p:cNvPr>
          <p:cNvSpPr>
            <a:spLocks noGrp="1"/>
          </p:cNvSpPr>
          <p:nvPr>
            <p:ph idx="12"/>
          </p:nvPr>
        </p:nvSpPr>
        <p:spPr>
          <a:xfrm>
            <a:off x="838200" y="4993888"/>
            <a:ext cx="5684520" cy="1106942"/>
          </a:xfrm>
        </p:spPr>
        <p:txBody>
          <a:bodyPr>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Date Placeholder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a:lstStyle>
            <a:lvl1pPr>
              <a:defRPr sz="900">
                <a:solidFill>
                  <a:schemeClr val="accent4">
                    <a:lumMod val="40000"/>
                    <a:lumOff val="60000"/>
                  </a:schemeClr>
                </a:solidFill>
              </a:defRPr>
            </a:lvl1pPr>
          </a:lstStyle>
          <a:p>
            <a:r>
              <a:rPr lang="en-US" dirty="0"/>
              <a:t>7/29/20XX</a:t>
            </a:r>
          </a:p>
        </p:txBody>
      </p:sp>
      <p:sp>
        <p:nvSpPr>
          <p:cNvPr id="15" name="Footer Placeholder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16" name="Slide Number Placeholder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a:lstStyle>
            <a:lvl1pPr>
              <a:defRPr sz="900">
                <a:solidFill>
                  <a:schemeClr val="accent5"/>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556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our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anchor="b"/>
          <a:lstStyle>
            <a:lvl1pPr>
              <a:defRPr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Date Placeholder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a:lstStyle>
            <a:lvl1pPr>
              <a:defRPr sz="900">
                <a:solidFill>
                  <a:schemeClr val="accent4">
                    <a:lumMod val="40000"/>
                    <a:lumOff val="60000"/>
                  </a:schemeClr>
                </a:solidFill>
              </a:defRPr>
            </a:lvl1pPr>
          </a:lstStyle>
          <a:p>
            <a:r>
              <a:rPr lang="en-US" dirty="0"/>
              <a:t>7/29/20XX</a:t>
            </a:r>
          </a:p>
        </p:txBody>
      </p:sp>
      <p:sp>
        <p:nvSpPr>
          <p:cNvPr id="22" name="Footer Placeholder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a:lstStyle>
            <a:lvl1pPr>
              <a:defRPr sz="900">
                <a:solidFill>
                  <a:schemeClr val="accent4">
                    <a:lumMod val="40000"/>
                    <a:lumOff val="60000"/>
                  </a:schemeClr>
                </a:solidFill>
              </a:defRPr>
            </a:lvl1pPr>
          </a:lstStyle>
          <a:p>
            <a:r>
              <a:rPr lang="en-US" dirty="0"/>
              <a:t>Employee orientation</a:t>
            </a:r>
          </a:p>
        </p:txBody>
      </p:sp>
      <p:sp>
        <p:nvSpPr>
          <p:cNvPr id="23" name="Slide Number Placeholder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8215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left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F9015-BE24-42C7-B20B-596FE57DE338}"/>
              </a:ext>
            </a:extLst>
          </p:cNvPr>
          <p:cNvSpPr>
            <a:spLocks noGrp="1"/>
          </p:cNvSpPr>
          <p:nvPr>
            <p:ph type="title" hasCustomPrompt="1"/>
          </p:nvPr>
        </p:nvSpPr>
        <p:spPr>
          <a:xfrm>
            <a:off x="1173480" y="3864426"/>
            <a:ext cx="5684520" cy="737734"/>
          </a:xfrm>
        </p:spPr>
        <p:txBody>
          <a:bodyPr anchor="b"/>
          <a:lstStyle>
            <a:lvl1pPr>
              <a:defRPr b="1">
                <a:solidFill>
                  <a:schemeClr val="bg1"/>
                </a:solidFill>
              </a:defRPr>
            </a:lvl1pPr>
          </a:lstStyle>
          <a:p>
            <a:r>
              <a:rPr lang="en-US"/>
              <a:t>Click to edit title</a:t>
            </a:r>
          </a:p>
        </p:txBody>
      </p:sp>
      <p:sp>
        <p:nvSpPr>
          <p:cNvPr id="8" name="Content Placeholder 2">
            <a:extLst>
              <a:ext uri="{FF2B5EF4-FFF2-40B4-BE49-F238E27FC236}">
                <a16:creationId xmlns:a16="http://schemas.microsoft.com/office/drawing/2014/main" id="{37368391-D103-4780-88AC-9746C0359607}"/>
              </a:ext>
            </a:extLst>
          </p:cNvPr>
          <p:cNvSpPr>
            <a:spLocks noGrp="1"/>
          </p:cNvSpPr>
          <p:nvPr>
            <p:ph idx="1"/>
          </p:nvPr>
        </p:nvSpPr>
        <p:spPr>
          <a:xfrm>
            <a:off x="1173480" y="4879291"/>
            <a:ext cx="5684520" cy="1325563"/>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a:lstStyle>
            <a:lvl1pPr>
              <a:defRPr sz="900">
                <a:solidFill>
                  <a:schemeClr val="accent4">
                    <a:lumMod val="40000"/>
                    <a:lumOff val="60000"/>
                  </a:schemeClr>
                </a:solidFill>
              </a:defRPr>
            </a:lvl1pPr>
          </a:lstStyle>
          <a:p>
            <a:r>
              <a:rPr lang="en-US" dirty="0"/>
              <a:t>7/29/20XX</a:t>
            </a:r>
          </a:p>
        </p:txBody>
      </p:sp>
      <p:sp>
        <p:nvSpPr>
          <p:cNvPr id="9" name="Rectangle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16" name="Slide Number Placeholder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a:lstStyle>
            <a:lvl1pPr>
              <a:defRPr sz="900">
                <a:solidFill>
                  <a:schemeClr val="accent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946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enter text with top bor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anchor="b"/>
          <a:lstStyle>
            <a:lvl1pPr algn="ctr">
              <a:defRPr b="1">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2B217CA4-9423-45D5-AD1D-2415B600F1DD}"/>
              </a:ext>
            </a:extLst>
          </p:cNvPr>
          <p:cNvSpPr/>
          <p:nvPr userDrawn="1"/>
        </p:nvSpPr>
        <p:spPr>
          <a:xfrm>
            <a:off x="0" y="0"/>
            <a:ext cx="12192000" cy="1081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4F525B7F-8292-4AE6-B9B3-F6C0621F1161}"/>
              </a:ext>
            </a:extLst>
          </p:cNvPr>
          <p:cNvSpPr>
            <a:spLocks noGrp="1"/>
          </p:cNvSpPr>
          <p:nvPr>
            <p:ph type="dt" sz="half" idx="10"/>
          </p:nvPr>
        </p:nvSpPr>
        <p:spPr/>
        <p:txBody>
          <a:bodyPr/>
          <a:lstStyle>
            <a:lvl1pPr>
              <a:defRPr sz="900">
                <a:solidFill>
                  <a:schemeClr val="accent5">
                    <a:lumMod val="75000"/>
                  </a:schemeClr>
                </a:solidFill>
              </a:defRPr>
            </a:lvl1pPr>
          </a:lstStyle>
          <a:p>
            <a:r>
              <a:rPr lang="en-US" dirty="0"/>
              <a:t>7/29/20XX</a:t>
            </a:r>
          </a:p>
        </p:txBody>
      </p:sp>
      <p:sp>
        <p:nvSpPr>
          <p:cNvPr id="6" name="Footer Placeholder 5">
            <a:extLst>
              <a:ext uri="{FF2B5EF4-FFF2-40B4-BE49-F238E27FC236}">
                <a16:creationId xmlns:a16="http://schemas.microsoft.com/office/drawing/2014/main" id="{E3E86D52-9DFB-4D69-BF39-2C163B3946ED}"/>
              </a:ext>
            </a:extLst>
          </p:cNvPr>
          <p:cNvSpPr>
            <a:spLocks noGrp="1"/>
          </p:cNvSpPr>
          <p:nvPr>
            <p:ph type="ftr" sz="quarter" idx="11"/>
          </p:nvPr>
        </p:nvSpPr>
        <p:spPr/>
        <p:txBody>
          <a:bodyPr/>
          <a:lstStyle>
            <a:lvl1pPr>
              <a:defRPr sz="900">
                <a:solidFill>
                  <a:schemeClr val="accent5">
                    <a:lumMod val="75000"/>
                  </a:schemeClr>
                </a:solidFill>
              </a:defRPr>
            </a:lvl1pPr>
          </a:lstStyle>
          <a:p>
            <a:r>
              <a:rPr lang="en-US" dirty="0"/>
              <a:t>Employee orientation</a:t>
            </a:r>
          </a:p>
        </p:txBody>
      </p:sp>
      <p:sp>
        <p:nvSpPr>
          <p:cNvPr id="7" name="Slide Number Placeholder 6">
            <a:extLst>
              <a:ext uri="{FF2B5EF4-FFF2-40B4-BE49-F238E27FC236}">
                <a16:creationId xmlns:a16="http://schemas.microsoft.com/office/drawing/2014/main" id="{A0B91A39-D816-4317-AA23-55510F9D35DE}"/>
              </a:ext>
            </a:extLst>
          </p:cNvPr>
          <p:cNvSpPr>
            <a:spLocks noGrp="1"/>
          </p:cNvSpPr>
          <p:nvPr>
            <p:ph type="sldNum" sz="quarter" idx="12"/>
          </p:nvPr>
        </p:nvSpPr>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8160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enter tex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anchor="b"/>
          <a:lstStyle>
            <a:lvl1pPr algn="ctr">
              <a:defRPr b="1">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Rectangle 4">
            <a:extLst>
              <a:ext uri="{FF2B5EF4-FFF2-40B4-BE49-F238E27FC236}">
                <a16:creationId xmlns:a16="http://schemas.microsoft.com/office/drawing/2014/main" id="{D7B514D1-FFF2-4784-BC98-5C209566EB25}"/>
              </a:ext>
            </a:extLst>
          </p:cNvPr>
          <p:cNvSpPr/>
          <p:nvPr userDrawn="1"/>
        </p:nvSpPr>
        <p:spPr>
          <a:xfrm>
            <a:off x="0"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F775047-FCCD-48A9-AE4B-E4619B3FA069}"/>
              </a:ext>
            </a:extLst>
          </p:cNvPr>
          <p:cNvSpPr/>
          <p:nvPr userDrawn="1"/>
        </p:nvSpPr>
        <p:spPr>
          <a:xfrm>
            <a:off x="10276114"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4">
            <a:extLst>
              <a:ext uri="{FF2B5EF4-FFF2-40B4-BE49-F238E27FC236}">
                <a16:creationId xmlns:a16="http://schemas.microsoft.com/office/drawing/2014/main" id="{E57E5351-59BE-4BC8-83D8-BABF23172D89}"/>
              </a:ext>
            </a:extLst>
          </p:cNvPr>
          <p:cNvSpPr>
            <a:spLocks noGrp="1"/>
          </p:cNvSpPr>
          <p:nvPr>
            <p:ph type="dt" sz="half" idx="10"/>
          </p:nvPr>
        </p:nvSpPr>
        <p:spPr>
          <a:xfrm>
            <a:off x="838200" y="6356350"/>
            <a:ext cx="2743200" cy="365125"/>
          </a:xfrm>
        </p:spPr>
        <p:txBody>
          <a:bodyPr/>
          <a:lstStyle>
            <a:lvl1pPr>
              <a:defRPr sz="900">
                <a:solidFill>
                  <a:schemeClr val="accent5"/>
                </a:solidFill>
              </a:defRPr>
            </a:lvl1pPr>
          </a:lstStyle>
          <a:p>
            <a:r>
              <a:rPr lang="en-US" dirty="0"/>
              <a:t>7/29/20XX</a:t>
            </a:r>
          </a:p>
        </p:txBody>
      </p:sp>
      <p:sp>
        <p:nvSpPr>
          <p:cNvPr id="9" name="Footer Placeholder 5">
            <a:extLst>
              <a:ext uri="{FF2B5EF4-FFF2-40B4-BE49-F238E27FC236}">
                <a16:creationId xmlns:a16="http://schemas.microsoft.com/office/drawing/2014/main" id="{7F2C600D-D61A-47D7-88A2-66D269DCB3A3}"/>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10" name="Slide Number Placeholder 6">
            <a:extLst>
              <a:ext uri="{FF2B5EF4-FFF2-40B4-BE49-F238E27FC236}">
                <a16:creationId xmlns:a16="http://schemas.microsoft.com/office/drawing/2014/main" id="{E257B2EA-F7F2-4B84-A989-76BF9D0F8636}"/>
              </a:ext>
            </a:extLst>
          </p:cNvPr>
          <p:cNvSpPr>
            <a:spLocks noGrp="1"/>
          </p:cNvSpPr>
          <p:nvPr>
            <p:ph type="sldNum" sz="quarter" idx="12"/>
          </p:nvPr>
        </p:nvSpPr>
        <p:spPr>
          <a:xfrm>
            <a:off x="8610600" y="6356350"/>
            <a:ext cx="2743200" cy="365125"/>
          </a:xfrm>
        </p:spPr>
        <p:txBody>
          <a:bodyPr/>
          <a:lstStyle>
            <a:lvl1pPr>
              <a:defRPr sz="900">
                <a:solidFill>
                  <a:schemeClr val="accent5"/>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555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b="1">
                <a:solidFill>
                  <a:schemeClr val="bg1"/>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a:normAutofit/>
          </a:bodyPr>
          <a:lstStyle>
            <a:lvl1pPr>
              <a:defRPr sz="1600"/>
            </a:lvl1pPr>
          </a:lstStyle>
          <a:p>
            <a:r>
              <a:rPr lang="en-US"/>
              <a:t>Click icon to add online image</a:t>
            </a:r>
            <a:endParaRPr lang="en-US" dirty="0"/>
          </a:p>
        </p:txBody>
      </p:sp>
      <p:sp>
        <p:nvSpPr>
          <p:cNvPr id="25" name="Date Placeholder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26" name="Footer Placeholder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27" name="Slide Number Placeholder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152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four images">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anchor="b"/>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a:normAutofit/>
          </a:bodyPr>
          <a:lstStyle>
            <a:lvl1pPr>
              <a:defRPr sz="1600"/>
            </a:lvl1pPr>
          </a:lstStyle>
          <a:p>
            <a:r>
              <a:rPr lang="en-US"/>
              <a:t>Click icon to add online image</a:t>
            </a:r>
            <a:endParaRPr lang="en-US" dirty="0"/>
          </a:p>
        </p:txBody>
      </p:sp>
      <p:sp>
        <p:nvSpPr>
          <p:cNvPr id="5" name="Text Placeholder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anchor="t">
            <a:normAutofit/>
          </a:bodyPr>
          <a:lstStyle>
            <a:lvl1pPr marL="0" indent="0" algn="l">
              <a:lnSpc>
                <a:spcPct val="100000"/>
              </a:lnSpc>
              <a:buNone/>
              <a:defRPr sz="1600">
                <a:solidFill>
                  <a:schemeClr val="bg1"/>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1</a:t>
            </a:r>
            <a:endParaRPr lang="en-ZA"/>
          </a:p>
        </p:txBody>
      </p:sp>
      <p:sp>
        <p:nvSpPr>
          <p:cNvPr id="17" name="Text Placeholder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2</a:t>
            </a:r>
            <a:endParaRPr lang="en-ZA"/>
          </a:p>
        </p:txBody>
      </p:sp>
      <p:sp>
        <p:nvSpPr>
          <p:cNvPr id="18" name="Text Placeholder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3</a:t>
            </a:r>
            <a:endParaRPr lang="en-ZA"/>
          </a:p>
        </p:txBody>
      </p:sp>
      <p:sp>
        <p:nvSpPr>
          <p:cNvPr id="19" name="Text Placeholder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4</a:t>
            </a:r>
            <a:endParaRPr lang="en-ZA"/>
          </a:p>
        </p:txBody>
      </p:sp>
      <p:sp>
        <p:nvSpPr>
          <p:cNvPr id="28" name="Text Placeholder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anchor="t">
            <a:normAutofit/>
          </a:bodyPr>
          <a:lstStyle>
            <a:lvl1pPr marL="0" indent="0" algn="l">
              <a:lnSpc>
                <a:spcPct val="100000"/>
              </a:lnSpc>
              <a:buNone/>
              <a:defRPr sz="1200">
                <a:solidFill>
                  <a:schemeClr val="bg1"/>
                </a:solidFill>
              </a:defRPr>
            </a:lvl1pPr>
          </a:lstStyle>
          <a:p>
            <a:pPr lvl="0"/>
            <a:r>
              <a:rPr lang="en-US"/>
              <a:t>Click to edit Master text styles</a:t>
            </a:r>
          </a:p>
        </p:txBody>
      </p:sp>
      <p:sp>
        <p:nvSpPr>
          <p:cNvPr id="30" name="Date Placeholder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a:lstStyle>
            <a:lvl1pPr>
              <a:defRPr sz="900">
                <a:solidFill>
                  <a:schemeClr val="accent1">
                    <a:lumMod val="40000"/>
                    <a:lumOff val="60000"/>
                  </a:schemeClr>
                </a:solidFill>
              </a:defRPr>
            </a:lvl1pPr>
          </a:lstStyle>
          <a:p>
            <a:r>
              <a:rPr lang="en-US" dirty="0"/>
              <a:t>7/29/20XX</a:t>
            </a:r>
          </a:p>
        </p:txBody>
      </p:sp>
      <p:sp>
        <p:nvSpPr>
          <p:cNvPr id="31" name="Footer Placeholder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32" name="Slide Number Placeholder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85573425"/>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7/29/20XX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Employee orientation</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4" r:id="rId4"/>
    <p:sldLayoutId id="2147483671" r:id="rId5"/>
    <p:sldLayoutId id="2147483666" r:id="rId6"/>
    <p:sldLayoutId id="2147483669" r:id="rId7"/>
    <p:sldLayoutId id="2147483661" r:id="rId8"/>
    <p:sldLayoutId id="2147483676" r:id="rId9"/>
    <p:sldLayoutId id="2147483670" r:id="rId10"/>
    <p:sldLayoutId id="2147483667" r:id="rId11"/>
    <p:sldLayoutId id="2147483673" r:id="rId12"/>
    <p:sldLayoutId id="2147483651" r:id="rId13"/>
    <p:sldLayoutId id="2147483672"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pY-CSX4NPtg?feature=oembed" TargetMode="External"/><Relationship Id="rId1" Type="http://schemas.openxmlformats.org/officeDocument/2006/relationships/tags" Target="../tags/tag6.xml"/><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ideo" Target="https://www.youtube.com/embed/js_3cR2mBfE?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ADD@alerrt.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23.xml"/><Relationship Id="rId5" Type="http://schemas.openxmlformats.org/officeDocument/2006/relationships/hyperlink" Target="mailto:helpdesk@oaklawnhospital.com" TargetMode="External"/><Relationship Id="rId4" Type="http://schemas.openxmlformats.org/officeDocument/2006/relationships/hyperlink" Target="mailto:askcompliance@oaklawnhospital.com"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11.sv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28.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14.sv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2.xml"/><Relationship Id="rId1" Type="http://schemas.openxmlformats.org/officeDocument/2006/relationships/tags" Target="../tags/tag3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7.sv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ags" Target="../tags/tag34.xml"/><Relationship Id="rId5" Type="http://schemas.openxmlformats.org/officeDocument/2006/relationships/image" Target="../media/image19.sv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21.sv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3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tags" Target="../tags/tag38.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video" Target="https://www.youtube.com/embed/ceCiP4yvYPs?feature=oembed" TargetMode="Externa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5.xml"/><Relationship Id="rId7" Type="http://schemas.openxmlformats.org/officeDocument/2006/relationships/diagramQuickStyle" Target="../diagrams/quickStyle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0.xml"/><Relationship Id="rId9" Type="http://schemas.microsoft.com/office/2007/relationships/diagramDrawing" Target="../diagrams/drawing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27.sv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3.xml"/><Relationship Id="rId1" Type="http://schemas.openxmlformats.org/officeDocument/2006/relationships/tags" Target="../tags/tag46.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3.xml"/><Relationship Id="rId1" Type="http://schemas.openxmlformats.org/officeDocument/2006/relationships/tags" Target="../tags/tag4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3.xml"/><Relationship Id="rId1" Type="http://schemas.openxmlformats.org/officeDocument/2006/relationships/tags" Target="../tags/tag48.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49.xml"/><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50.xml"/><Relationship Id="rId5" Type="http://schemas.openxmlformats.org/officeDocument/2006/relationships/image" Target="../media/image32.sv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xml"/><Relationship Id="rId1" Type="http://schemas.openxmlformats.org/officeDocument/2006/relationships/tags" Target="../tags/tag51.xml"/><Relationship Id="rId5" Type="http://schemas.openxmlformats.org/officeDocument/2006/relationships/image" Target="../media/image34.png"/><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6.xml"/><Relationship Id="rId1" Type="http://schemas.openxmlformats.org/officeDocument/2006/relationships/tags" Target="../tags/tag53.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5.xml"/><Relationship Id="rId1" Type="http://schemas.openxmlformats.org/officeDocument/2006/relationships/tags" Target="../tags/tag5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hyperlink" Target="https://jcci-clinicalarticles.info/openaccess-journals-subject/Medical-Sciences" TargetMode="External"/><Relationship Id="rId4" Type="http://schemas.openxmlformats.org/officeDocument/2006/relationships/image" Target="../media/image38.jp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42.jpeg"/><Relationship Id="rId2" Type="http://schemas.openxmlformats.org/officeDocument/2006/relationships/slideLayout" Target="../slideLayouts/slideLayout27.xml"/><Relationship Id="rId1" Type="http://schemas.openxmlformats.org/officeDocument/2006/relationships/tags" Target="../tags/tag5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6.jpeg"/><Relationship Id="rId2" Type="http://schemas.openxmlformats.org/officeDocument/2006/relationships/image" Target="../media/image43.jpeg"/><Relationship Id="rId1" Type="http://schemas.openxmlformats.org/officeDocument/2006/relationships/slideLayout" Target="../slideLayouts/slideLayout27.xml"/><Relationship Id="rId6" Type="http://schemas.openxmlformats.org/officeDocument/2006/relationships/image" Target="../media/image45.png"/><Relationship Id="rId5" Type="http://schemas.openxmlformats.org/officeDocument/2006/relationships/hyperlink" Target="http://pngimg.com/download/6645" TargetMode="Externa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7.xml"/><Relationship Id="rId1" Type="http://schemas.openxmlformats.org/officeDocument/2006/relationships/video" Target="https://www.youtube.com/embed/G8HihQMzDos?feature=oembed"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7.xml"/><Relationship Id="rId4" Type="http://schemas.openxmlformats.org/officeDocument/2006/relationships/image" Target="../media/image5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838200" y="2465970"/>
            <a:ext cx="5739882" cy="2387600"/>
          </a:xfrm>
        </p:spPr>
        <p:txBody>
          <a:bodyPr/>
          <a:lstStyle/>
          <a:p>
            <a:r>
              <a:rPr lang="en-US" dirty="0"/>
              <a:t>Volunteer Orientation 2026</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838200" y="5159827"/>
            <a:ext cx="5739882" cy="783773"/>
          </a:xfrm>
        </p:spPr>
        <p:txBody>
          <a:bodyPr/>
          <a:lstStyle/>
          <a:p>
            <a:r>
              <a:rPr lang="en-US" dirty="0"/>
              <a:t>Oaklawn Hospital</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a:lstStyle/>
          <a:p>
            <a:pPr algn="l"/>
            <a:r>
              <a:rPr lang="en-US" sz="4400" b="1" dirty="0"/>
              <a:t>Active assailant Response</a:t>
            </a:r>
            <a:endParaRPr lang="en-US" dirty="0"/>
          </a:p>
        </p:txBody>
      </p:sp>
      <p:sp>
        <p:nvSpPr>
          <p:cNvPr id="24" name="TextBox 23">
            <a:extLst>
              <a:ext uri="{FF2B5EF4-FFF2-40B4-BE49-F238E27FC236}">
                <a16:creationId xmlns:a16="http://schemas.microsoft.com/office/drawing/2014/main" id="{39407E10-3513-9BE3-D854-2AB0F6A84C15}"/>
              </a:ext>
            </a:extLst>
          </p:cNvPr>
          <p:cNvSpPr txBox="1"/>
          <p:nvPr/>
        </p:nvSpPr>
        <p:spPr>
          <a:xfrm>
            <a:off x="838199" y="2153727"/>
            <a:ext cx="10515599" cy="3874394"/>
          </a:xfrm>
          <a:prstGeom prst="rect">
            <a:avLst/>
          </a:prstGeom>
          <a:noFill/>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The number of Active assailant events are increasing in the United States.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Assailants are getting bolder, and more creative in their methods of attack.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A key part of preparation for an event is knowing what to do if you find yourself confronted by a shooter.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Active shooter events are chaotic and scary. It’s easy to get overwhelmed. Proper preparation and training ensure that you’ll be able to react reflexively to protect yourself and others.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effectLst/>
                <a:ea typeface="Calibri" panose="020F0502020204030204" pitchFamily="34" charset="0"/>
                <a:cs typeface="Times New Roman" panose="02020603050405020304" pitchFamily="18" charset="0"/>
              </a:rPr>
              <a:t>Avoid, Deny, Defend</a:t>
            </a:r>
            <a:r>
              <a:rPr lang="en-US" sz="2000" dirty="0">
                <a:effectLst/>
                <a:ea typeface="Calibri" panose="020F0502020204030204" pitchFamily="34" charset="0"/>
                <a:cs typeface="Times New Roman" panose="02020603050405020304" pitchFamily="18" charset="0"/>
              </a:rPr>
              <a:t>, developed at the ALERRT Center at Texas State University, is a method of training to rapidly respond to dangerous active shooter events.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‘Hiding and hoping’ isn’t a very effective strategy, Avoid Deny Defend® has been developed as an easy way to remember what to do.</a:t>
            </a:r>
          </a:p>
        </p:txBody>
      </p:sp>
    </p:spTree>
    <p:extLst>
      <p:ext uri="{BB962C8B-B14F-4D97-AF65-F5344CB8AC3E}">
        <p14:creationId xmlns:p14="http://schemas.microsoft.com/office/powerpoint/2010/main" val="159392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BA20-5CE5-51AA-3BC7-B8C8FEFD5CB0}"/>
              </a:ext>
            </a:extLst>
          </p:cNvPr>
          <p:cNvSpPr>
            <a:spLocks noGrp="1"/>
          </p:cNvSpPr>
          <p:nvPr>
            <p:ph type="title"/>
          </p:nvPr>
        </p:nvSpPr>
        <p:spPr>
          <a:xfrm>
            <a:off x="132645" y="377596"/>
            <a:ext cx="3977627" cy="3433913"/>
          </a:xfrm>
        </p:spPr>
        <p:txBody>
          <a:bodyPr>
            <a:normAutofit/>
          </a:bodyPr>
          <a:lstStyle/>
          <a:p>
            <a:r>
              <a:rPr lang="en-US" sz="4400" b="1" dirty="0"/>
              <a:t>Active Shooter-Options for Consideration</a:t>
            </a:r>
            <a:endParaRPr lang="en-US" sz="4400" b="1" dirty="0">
              <a:solidFill>
                <a:schemeClr val="tx1"/>
              </a:solidFill>
            </a:endParaRPr>
          </a:p>
        </p:txBody>
      </p:sp>
      <p:pic>
        <p:nvPicPr>
          <p:cNvPr id="6" name="Online Media 5" title="Options for Consideration Active Shooter Training Video">
            <a:hlinkClick r:id="" action="ppaction://media"/>
            <a:extLst>
              <a:ext uri="{FF2B5EF4-FFF2-40B4-BE49-F238E27FC236}">
                <a16:creationId xmlns:a16="http://schemas.microsoft.com/office/drawing/2014/main" id="{9241FFB6-6BBB-CA35-13C5-D0E1B1320025}"/>
              </a:ext>
            </a:extLst>
          </p:cNvPr>
          <p:cNvPicPr>
            <a:picLocks noRot="1" noChangeAspect="1"/>
          </p:cNvPicPr>
          <p:nvPr>
            <a:videoFile r:link="rId2"/>
          </p:nvPr>
        </p:nvPicPr>
        <p:blipFill>
          <a:blip r:embed="rId5"/>
          <a:stretch>
            <a:fillRect/>
          </a:stretch>
        </p:blipFill>
        <p:spPr>
          <a:xfrm>
            <a:off x="4188114" y="1162984"/>
            <a:ext cx="8003886" cy="4522206"/>
          </a:xfrm>
          <a:prstGeom prst="rect">
            <a:avLst/>
          </a:prstGeom>
        </p:spPr>
      </p:pic>
    </p:spTree>
    <p:custDataLst>
      <p:tags r:id="rId1"/>
    </p:custDataLst>
    <p:extLst>
      <p:ext uri="{BB962C8B-B14F-4D97-AF65-F5344CB8AC3E}">
        <p14:creationId xmlns:p14="http://schemas.microsoft.com/office/powerpoint/2010/main" val="423750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496E1B1B-140F-1F69-87F8-7A441A9703B8}"/>
              </a:ext>
            </a:extLst>
          </p:cNvPr>
          <p:cNvGraphicFramePr>
            <a:graphicFrameLocks noGrp="1"/>
          </p:cNvGraphicFramePr>
          <p:nvPr/>
        </p:nvGraphicFramePr>
        <p:xfrm>
          <a:off x="2032000" y="825611"/>
          <a:ext cx="8127999" cy="1402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547835703"/>
                    </a:ext>
                  </a:extLst>
                </a:gridCol>
                <a:gridCol w="2709333">
                  <a:extLst>
                    <a:ext uri="{9D8B030D-6E8A-4147-A177-3AD203B41FA5}">
                      <a16:colId xmlns:a16="http://schemas.microsoft.com/office/drawing/2014/main" val="2083881435"/>
                    </a:ext>
                  </a:extLst>
                </a:gridCol>
                <a:gridCol w="2709333">
                  <a:extLst>
                    <a:ext uri="{9D8B030D-6E8A-4147-A177-3AD203B41FA5}">
                      <a16:colId xmlns:a16="http://schemas.microsoft.com/office/drawing/2014/main" val="2840106379"/>
                    </a:ext>
                  </a:extLst>
                </a:gridCol>
              </a:tblGrid>
              <a:tr h="370840">
                <a:tc>
                  <a:txBody>
                    <a:bodyPr/>
                    <a:lstStyle/>
                    <a:p>
                      <a:pPr algn="ctr"/>
                      <a:r>
                        <a:rPr lang="en-US" sz="4000" b="1" dirty="0"/>
                        <a:t>AVOID</a:t>
                      </a:r>
                    </a:p>
                  </a:txBody>
                  <a:tcPr/>
                </a:tc>
                <a:tc>
                  <a:txBody>
                    <a:bodyPr/>
                    <a:lstStyle/>
                    <a:p>
                      <a:pPr algn="ctr"/>
                      <a:r>
                        <a:rPr lang="en-US" sz="4000" b="1" dirty="0"/>
                        <a:t>DENY</a:t>
                      </a:r>
                    </a:p>
                  </a:txBody>
                  <a:tcPr/>
                </a:tc>
                <a:tc>
                  <a:txBody>
                    <a:bodyPr/>
                    <a:lstStyle/>
                    <a:p>
                      <a:pPr algn="ctr"/>
                      <a:r>
                        <a:rPr lang="en-US" sz="4000" b="1" dirty="0"/>
                        <a:t>DEFEND</a:t>
                      </a:r>
                    </a:p>
                  </a:txBody>
                  <a:tcPr/>
                </a:tc>
                <a:extLst>
                  <a:ext uri="{0D108BD9-81ED-4DB2-BD59-A6C34878D82A}">
                    <a16:rowId xmlns:a16="http://schemas.microsoft.com/office/drawing/2014/main" val="2295587317"/>
                  </a:ext>
                </a:extLst>
              </a:tr>
              <a:tr h="370840">
                <a:tc>
                  <a:txBody>
                    <a:bodyPr/>
                    <a:lstStyle/>
                    <a:p>
                      <a:pPr algn="ctr"/>
                      <a:r>
                        <a:rPr lang="en-US" sz="4000" b="1" dirty="0"/>
                        <a:t>RUN</a:t>
                      </a:r>
                    </a:p>
                  </a:txBody>
                  <a:tcPr/>
                </a:tc>
                <a:tc>
                  <a:txBody>
                    <a:bodyPr/>
                    <a:lstStyle/>
                    <a:p>
                      <a:pPr algn="ctr"/>
                      <a:r>
                        <a:rPr lang="en-US" sz="4000" b="1" dirty="0"/>
                        <a:t>HIDE</a:t>
                      </a:r>
                    </a:p>
                  </a:txBody>
                  <a:tcPr/>
                </a:tc>
                <a:tc>
                  <a:txBody>
                    <a:bodyPr/>
                    <a:lstStyle/>
                    <a:p>
                      <a:pPr algn="ctr"/>
                      <a:r>
                        <a:rPr lang="en-US" sz="4000" b="1" dirty="0"/>
                        <a:t>FIGHT</a:t>
                      </a:r>
                    </a:p>
                  </a:txBody>
                  <a:tcPr/>
                </a:tc>
                <a:extLst>
                  <a:ext uri="{0D108BD9-81ED-4DB2-BD59-A6C34878D82A}">
                    <a16:rowId xmlns:a16="http://schemas.microsoft.com/office/drawing/2014/main" val="841922564"/>
                  </a:ext>
                </a:extLst>
              </a:tr>
            </a:tbl>
          </a:graphicData>
        </a:graphic>
      </p:graphicFrame>
      <p:pic>
        <p:nvPicPr>
          <p:cNvPr id="4" name="Picture 3">
            <a:extLst>
              <a:ext uri="{FF2B5EF4-FFF2-40B4-BE49-F238E27FC236}">
                <a16:creationId xmlns:a16="http://schemas.microsoft.com/office/drawing/2014/main" id="{30D741F2-1DE2-490E-74DD-0496E3C3CB8C}"/>
              </a:ext>
            </a:extLst>
          </p:cNvPr>
          <p:cNvPicPr>
            <a:picLocks noChangeAspect="1"/>
          </p:cNvPicPr>
          <p:nvPr/>
        </p:nvPicPr>
        <p:blipFill>
          <a:blip r:embed="rId4"/>
          <a:stretch>
            <a:fillRect/>
          </a:stretch>
        </p:blipFill>
        <p:spPr>
          <a:xfrm>
            <a:off x="2090722" y="2354668"/>
            <a:ext cx="8269681" cy="3295249"/>
          </a:xfrm>
          <a:prstGeom prst="rect">
            <a:avLst/>
          </a:prstGeom>
        </p:spPr>
      </p:pic>
    </p:spTree>
    <p:custDataLst>
      <p:tags r:id="rId1"/>
    </p:custDataLst>
    <p:extLst>
      <p:ext uri="{BB962C8B-B14F-4D97-AF65-F5344CB8AC3E}">
        <p14:creationId xmlns:p14="http://schemas.microsoft.com/office/powerpoint/2010/main" val="95381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CD737D-64C8-B566-6940-D1A5191B561C}"/>
              </a:ext>
            </a:extLst>
          </p:cNvPr>
          <p:cNvSpPr>
            <a:spLocks noGrp="1"/>
          </p:cNvSpPr>
          <p:nvPr>
            <p:ph type="title"/>
          </p:nvPr>
        </p:nvSpPr>
        <p:spPr>
          <a:xfrm>
            <a:off x="1255314" y="639688"/>
            <a:ext cx="1799829" cy="1450757"/>
          </a:xfrm>
        </p:spPr>
        <p:txBody>
          <a:bodyPr>
            <a:normAutofit/>
          </a:bodyPr>
          <a:lstStyle/>
          <a:p>
            <a:pPr algn="ctr"/>
            <a:r>
              <a:rPr lang="en-US" sz="4800" b="1" dirty="0">
                <a:solidFill>
                  <a:schemeClr val="tx1"/>
                </a:solidFill>
              </a:rPr>
              <a:t>Time</a:t>
            </a:r>
          </a:p>
        </p:txBody>
      </p:sp>
      <p:sp>
        <p:nvSpPr>
          <p:cNvPr id="3" name="Content Placeholder 2">
            <a:extLst>
              <a:ext uri="{FF2B5EF4-FFF2-40B4-BE49-F238E27FC236}">
                <a16:creationId xmlns:a16="http://schemas.microsoft.com/office/drawing/2014/main" id="{AFBCC722-0B94-DA5E-D594-F1408F436C9F}"/>
              </a:ext>
            </a:extLst>
          </p:cNvPr>
          <p:cNvSpPr>
            <a:spLocks noGrp="1"/>
          </p:cNvSpPr>
          <p:nvPr>
            <p:ph idx="1"/>
          </p:nvPr>
        </p:nvSpPr>
        <p:spPr>
          <a:xfrm>
            <a:off x="4639733" y="1737360"/>
            <a:ext cx="6454987" cy="4023360"/>
          </a:xfrm>
        </p:spPr>
        <p:txBody>
          <a:bodyPr>
            <a:normAutofit/>
          </a:bodyPr>
          <a:lstStyle/>
          <a:p>
            <a:r>
              <a:rPr lang="en-US" sz="2400" dirty="0"/>
              <a:t>Research has shown that many attack events are over before law enforcement arrives on scene. </a:t>
            </a:r>
          </a:p>
          <a:p>
            <a:r>
              <a:rPr lang="en-US" sz="2400" dirty="0"/>
              <a:t>The average law enforcement response time is three to eight minutes.</a:t>
            </a:r>
          </a:p>
          <a:p>
            <a:r>
              <a:rPr lang="en-US" sz="2400" dirty="0"/>
              <a:t>Individuals who find themselves in such an event must be prepared to take immediate action to save their own lives (or the lives of others) before law enforcement arrives.</a:t>
            </a:r>
          </a:p>
          <a:p>
            <a:endParaRPr lang="en-US" sz="2400" dirty="0"/>
          </a:p>
        </p:txBody>
      </p:sp>
      <p:pic>
        <p:nvPicPr>
          <p:cNvPr id="8" name="Picture 7">
            <a:extLst>
              <a:ext uri="{FF2B5EF4-FFF2-40B4-BE49-F238E27FC236}">
                <a16:creationId xmlns:a16="http://schemas.microsoft.com/office/drawing/2014/main" id="{58BE8B18-603C-D497-5395-5482C38BC9DB}"/>
              </a:ext>
            </a:extLst>
          </p:cNvPr>
          <p:cNvPicPr>
            <a:picLocks noChangeAspect="1"/>
          </p:cNvPicPr>
          <p:nvPr/>
        </p:nvPicPr>
        <p:blipFill>
          <a:blip r:embed="rId4"/>
          <a:stretch>
            <a:fillRect/>
          </a:stretch>
        </p:blipFill>
        <p:spPr>
          <a:xfrm>
            <a:off x="743292" y="2405205"/>
            <a:ext cx="2823874" cy="3471012"/>
          </a:xfrm>
          <a:prstGeom prst="rect">
            <a:avLst/>
          </a:prstGeom>
        </p:spPr>
      </p:pic>
    </p:spTree>
    <p:custDataLst>
      <p:tags r:id="rId1"/>
    </p:custDataLst>
    <p:extLst>
      <p:ext uri="{BB962C8B-B14F-4D97-AF65-F5344CB8AC3E}">
        <p14:creationId xmlns:p14="http://schemas.microsoft.com/office/powerpoint/2010/main" val="389835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F0E0-7DC9-F1CB-AB1A-0500B828B0D2}"/>
              </a:ext>
            </a:extLst>
          </p:cNvPr>
          <p:cNvSpPr>
            <a:spLocks noGrp="1"/>
          </p:cNvSpPr>
          <p:nvPr>
            <p:ph type="title"/>
          </p:nvPr>
        </p:nvSpPr>
        <p:spPr>
          <a:xfrm>
            <a:off x="4227968" y="153909"/>
            <a:ext cx="7894622" cy="1683944"/>
          </a:xfrm>
        </p:spPr>
        <p:txBody>
          <a:bodyPr>
            <a:noAutofit/>
          </a:bodyPr>
          <a:lstStyle/>
          <a:p>
            <a:pPr algn="ctr"/>
            <a:r>
              <a:rPr lang="en-US" sz="2000" b="1" dirty="0">
                <a:solidFill>
                  <a:srgbClr val="FF0000"/>
                </a:solidFill>
              </a:rPr>
              <a:t>AVOID (RUN) </a:t>
            </a:r>
            <a:r>
              <a:rPr lang="en-US" sz="2000" b="1" dirty="0"/>
              <a:t>starts with your state of mind. Maintain a keen sense of situational awareness no matter where you are.  Active events can occur anywhere.</a:t>
            </a:r>
            <a:endParaRPr lang="en-US" sz="2000" b="1" dirty="0">
              <a:solidFill>
                <a:srgbClr val="FF00FF"/>
              </a:solidFill>
            </a:endParaRPr>
          </a:p>
        </p:txBody>
      </p:sp>
      <p:sp>
        <p:nvSpPr>
          <p:cNvPr id="3" name="Content Placeholder 2">
            <a:extLst>
              <a:ext uri="{FF2B5EF4-FFF2-40B4-BE49-F238E27FC236}">
                <a16:creationId xmlns:a16="http://schemas.microsoft.com/office/drawing/2014/main" id="{8EE2471C-1AC9-46FB-570B-0B11427CCD31}"/>
              </a:ext>
            </a:extLst>
          </p:cNvPr>
          <p:cNvSpPr>
            <a:spLocks noGrp="1"/>
          </p:cNvSpPr>
          <p:nvPr>
            <p:ph idx="1"/>
          </p:nvPr>
        </p:nvSpPr>
        <p:spPr>
          <a:xfrm>
            <a:off x="4227968" y="2100404"/>
            <a:ext cx="7451002" cy="4115838"/>
          </a:xfrm>
        </p:spPr>
        <p:txBody>
          <a:bodyPr>
            <a:normAutofit fontScale="77500" lnSpcReduction="20000"/>
          </a:bodyPr>
          <a:lstStyle/>
          <a:p>
            <a:pPr marL="347472" indent="-347472">
              <a:lnSpc>
                <a:spcPct val="117000"/>
              </a:lnSpc>
              <a:spcBef>
                <a:spcPts val="0"/>
              </a:spcBef>
              <a:spcAft>
                <a:spcPts val="800"/>
              </a:spcAft>
              <a:buFont typeface="Arial" panose="020B0604020202020204" pitchFamily="34" charset="0"/>
              <a:buChar char="•"/>
            </a:pPr>
            <a:r>
              <a:rPr lang="en-US" sz="2400" dirty="0"/>
              <a:t> Move away from the source of the threat as quickly as possible.</a:t>
            </a:r>
          </a:p>
          <a:p>
            <a:pPr marL="347472" indent="-347472">
              <a:lnSpc>
                <a:spcPct val="117000"/>
              </a:lnSpc>
              <a:spcBef>
                <a:spcPts val="0"/>
              </a:spcBef>
              <a:spcAft>
                <a:spcPts val="800"/>
              </a:spcAft>
              <a:buFont typeface="Arial" panose="020B0604020202020204" pitchFamily="34" charset="0"/>
              <a:buChar char="•"/>
            </a:pPr>
            <a:r>
              <a:rPr lang="en-US" sz="2400" dirty="0"/>
              <a:t> The more distance and barriers between you and the threat, the better.</a:t>
            </a:r>
          </a:p>
          <a:p>
            <a:pPr marL="347472" indent="-347472">
              <a:lnSpc>
                <a:spcPct val="117000"/>
              </a:lnSpc>
              <a:spcBef>
                <a:spcPts val="0"/>
              </a:spcBef>
              <a:spcAft>
                <a:spcPts val="800"/>
              </a:spcAft>
              <a:buFont typeface="Arial" panose="020B0604020202020204" pitchFamily="34" charset="0"/>
              <a:buChar char="•"/>
            </a:pPr>
            <a:r>
              <a:rPr lang="en-US" sz="2400" dirty="0"/>
              <a:t>The best way to mitigate the risk of harm during an active assailant situation is to avoid confrontation altogether. Fleeing the scene as safely, quickly, and quietly as possible is the best way to evade contact with the assailant. </a:t>
            </a:r>
          </a:p>
          <a:p>
            <a:pPr marL="347472" indent="-347472">
              <a:lnSpc>
                <a:spcPct val="117000"/>
              </a:lnSpc>
              <a:spcBef>
                <a:spcPts val="0"/>
              </a:spcBef>
              <a:spcAft>
                <a:spcPts val="800"/>
              </a:spcAft>
              <a:buFont typeface="Arial" panose="020B0604020202020204" pitchFamily="34" charset="0"/>
              <a:buChar char="•"/>
            </a:pPr>
            <a:r>
              <a:rPr lang="en-US" sz="2400" dirty="0"/>
              <a:t> Become familiar with your floor layout plan and/or escape routes and nearest emergency exits.</a:t>
            </a:r>
          </a:p>
          <a:p>
            <a:pPr marL="347472" indent="-347472">
              <a:lnSpc>
                <a:spcPct val="117000"/>
              </a:lnSpc>
              <a:spcBef>
                <a:spcPts val="0"/>
              </a:spcBef>
              <a:spcAft>
                <a:spcPts val="800"/>
              </a:spcAft>
              <a:buFont typeface="Arial" panose="020B0604020202020204" pitchFamily="34" charset="0"/>
              <a:buChar char="•"/>
            </a:pPr>
            <a:r>
              <a:rPr lang="en-US" sz="2400" dirty="0"/>
              <a:t> Identify alternate exits for areas you spend a lot of time in. If the assailant is blocking the main entrance, you need to make sure you can quickly move to the alternative exit.</a:t>
            </a:r>
          </a:p>
          <a:p>
            <a:endParaRPr lang="en-US" sz="2400" dirty="0"/>
          </a:p>
        </p:txBody>
      </p:sp>
      <p:pic>
        <p:nvPicPr>
          <p:cNvPr id="5" name="Picture 4">
            <a:extLst>
              <a:ext uri="{FF2B5EF4-FFF2-40B4-BE49-F238E27FC236}">
                <a16:creationId xmlns:a16="http://schemas.microsoft.com/office/drawing/2014/main" id="{CE96778C-4904-2BB8-0E00-508EC24201FE}"/>
              </a:ext>
            </a:extLst>
          </p:cNvPr>
          <p:cNvPicPr>
            <a:picLocks noChangeAspect="1"/>
          </p:cNvPicPr>
          <p:nvPr/>
        </p:nvPicPr>
        <p:blipFill>
          <a:blip r:embed="rId4"/>
          <a:stretch>
            <a:fillRect/>
          </a:stretch>
        </p:blipFill>
        <p:spPr>
          <a:xfrm>
            <a:off x="679905" y="825092"/>
            <a:ext cx="2828925" cy="5391150"/>
          </a:xfrm>
          <a:prstGeom prst="rect">
            <a:avLst/>
          </a:prstGeom>
        </p:spPr>
      </p:pic>
    </p:spTree>
    <p:custDataLst>
      <p:tags r:id="rId1"/>
    </p:custDataLst>
    <p:extLst>
      <p:ext uri="{BB962C8B-B14F-4D97-AF65-F5344CB8AC3E}">
        <p14:creationId xmlns:p14="http://schemas.microsoft.com/office/powerpoint/2010/main" val="288552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3873-6397-7E40-27F8-CB78DD055452}"/>
              </a:ext>
            </a:extLst>
          </p:cNvPr>
          <p:cNvSpPr>
            <a:spLocks noGrp="1"/>
          </p:cNvSpPr>
          <p:nvPr>
            <p:ph type="title"/>
          </p:nvPr>
        </p:nvSpPr>
        <p:spPr>
          <a:xfrm>
            <a:off x="4218914" y="334978"/>
            <a:ext cx="7894623" cy="1792585"/>
          </a:xfrm>
        </p:spPr>
        <p:txBody>
          <a:bodyPr>
            <a:noAutofit/>
          </a:bodyPr>
          <a:lstStyle/>
          <a:p>
            <a:pPr algn="ctr"/>
            <a:br>
              <a:rPr lang="en-US" sz="2000" b="1" dirty="0">
                <a:solidFill>
                  <a:srgbClr val="FF00FF"/>
                </a:solidFill>
                <a:effectLst/>
                <a:ea typeface="Calibri" panose="020F0502020204030204" pitchFamily="34" charset="0"/>
                <a:cs typeface="Times New Roman" panose="02020603050405020304" pitchFamily="18" charset="0"/>
              </a:rPr>
            </a:br>
            <a:br>
              <a:rPr lang="en-US" sz="2000" b="1" dirty="0">
                <a:solidFill>
                  <a:srgbClr val="FF00FF"/>
                </a:solidFill>
                <a:effectLst/>
                <a:ea typeface="Calibri" panose="020F0502020204030204" pitchFamily="34" charset="0"/>
                <a:cs typeface="Times New Roman" panose="02020603050405020304" pitchFamily="18" charset="0"/>
              </a:rPr>
            </a:br>
            <a:r>
              <a:rPr lang="en-US" sz="2000" b="1" dirty="0">
                <a:solidFill>
                  <a:srgbClr val="FF0000"/>
                </a:solidFill>
                <a:effectLst/>
                <a:ea typeface="Calibri" panose="020F0502020204030204" pitchFamily="34" charset="0"/>
                <a:cs typeface="Times New Roman" panose="02020603050405020304" pitchFamily="18" charset="0"/>
              </a:rPr>
              <a:t>DENY (HIDE) </a:t>
            </a:r>
            <a:r>
              <a:rPr lang="en-US" sz="2000" b="1" dirty="0">
                <a:effectLst/>
                <a:ea typeface="Calibri" panose="020F0502020204030204" pitchFamily="34" charset="0"/>
                <a:cs typeface="Times New Roman" panose="02020603050405020304" pitchFamily="18" charset="0"/>
              </a:rPr>
              <a:t>when getting away is difficult or maybe even impossible. If you can’t leave the building safely and find yourself confined to one area such as an exam room, you need to deny the assailant access to your location.</a:t>
            </a:r>
            <a:endParaRPr lang="en-US" sz="2000" dirty="0">
              <a:solidFill>
                <a:srgbClr val="FF00FF"/>
              </a:solidFill>
            </a:endParaRPr>
          </a:p>
        </p:txBody>
      </p:sp>
      <p:sp>
        <p:nvSpPr>
          <p:cNvPr id="3" name="Content Placeholder 2">
            <a:extLst>
              <a:ext uri="{FF2B5EF4-FFF2-40B4-BE49-F238E27FC236}">
                <a16:creationId xmlns:a16="http://schemas.microsoft.com/office/drawing/2014/main" id="{CAE4538A-15E1-5DCD-461A-E7A41AB4B697}"/>
              </a:ext>
            </a:extLst>
          </p:cNvPr>
          <p:cNvSpPr>
            <a:spLocks noGrp="1"/>
          </p:cNvSpPr>
          <p:nvPr>
            <p:ph idx="1"/>
          </p:nvPr>
        </p:nvSpPr>
        <p:spPr>
          <a:xfrm>
            <a:off x="4218914" y="2245259"/>
            <a:ext cx="7379377" cy="3741530"/>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Keep distance between you and the source of the threat.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Create barriers to prevent or slow down a threat from getting to you.</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Turn the lights off and silence your phone.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Remain out of sight and quiet by hiding behind large objects.</a:t>
            </a:r>
          </a:p>
          <a:p>
            <a:pPr marL="0" indent="0">
              <a:buNone/>
            </a:pPr>
            <a:endParaRPr lang="en-US" sz="2400" dirty="0"/>
          </a:p>
        </p:txBody>
      </p:sp>
      <p:pic>
        <p:nvPicPr>
          <p:cNvPr id="5" name="Picture 4">
            <a:extLst>
              <a:ext uri="{FF2B5EF4-FFF2-40B4-BE49-F238E27FC236}">
                <a16:creationId xmlns:a16="http://schemas.microsoft.com/office/drawing/2014/main" id="{4AC6D598-8510-DC77-2123-CC7232EC12A4}"/>
              </a:ext>
            </a:extLst>
          </p:cNvPr>
          <p:cNvPicPr>
            <a:picLocks noChangeAspect="1"/>
          </p:cNvPicPr>
          <p:nvPr/>
        </p:nvPicPr>
        <p:blipFill>
          <a:blip r:embed="rId4"/>
          <a:stretch>
            <a:fillRect/>
          </a:stretch>
        </p:blipFill>
        <p:spPr>
          <a:xfrm>
            <a:off x="593709" y="747712"/>
            <a:ext cx="3019425" cy="5362575"/>
          </a:xfrm>
          <a:prstGeom prst="rect">
            <a:avLst/>
          </a:prstGeom>
        </p:spPr>
      </p:pic>
    </p:spTree>
    <p:custDataLst>
      <p:tags r:id="rId1"/>
    </p:custDataLst>
    <p:extLst>
      <p:ext uri="{BB962C8B-B14F-4D97-AF65-F5344CB8AC3E}">
        <p14:creationId xmlns:p14="http://schemas.microsoft.com/office/powerpoint/2010/main" val="250071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C487-7FA3-03EB-CE97-23ABBF631FAF}"/>
              </a:ext>
            </a:extLst>
          </p:cNvPr>
          <p:cNvSpPr>
            <a:spLocks noGrp="1"/>
          </p:cNvSpPr>
          <p:nvPr>
            <p:ph type="title"/>
          </p:nvPr>
        </p:nvSpPr>
        <p:spPr>
          <a:xfrm>
            <a:off x="4182701" y="946484"/>
            <a:ext cx="6983046" cy="731314"/>
          </a:xfrm>
        </p:spPr>
        <p:txBody>
          <a:bodyPr>
            <a:noAutofit/>
          </a:bodyPr>
          <a:lstStyle/>
          <a:p>
            <a:pPr marL="0" marR="0">
              <a:lnSpc>
                <a:spcPct val="107000"/>
              </a:lnSpc>
              <a:spcBef>
                <a:spcPts val="0"/>
              </a:spcBef>
              <a:spcAft>
                <a:spcPts val="800"/>
              </a:spcAft>
            </a:pPr>
            <a:r>
              <a:rPr lang="en-US" sz="2400" b="1" dirty="0">
                <a:solidFill>
                  <a:srgbClr val="FF0000"/>
                </a:solidFill>
                <a:effectLst/>
                <a:ea typeface="Calibri" panose="020F0502020204030204" pitchFamily="34" charset="0"/>
                <a:cs typeface="Times New Roman" panose="02020603050405020304" pitchFamily="18" charset="0"/>
              </a:rPr>
              <a:t>DENY (HIDE) </a:t>
            </a:r>
            <a:r>
              <a:rPr lang="en-US" sz="2400" b="1" dirty="0">
                <a:effectLst/>
                <a:ea typeface="Calibri" panose="020F0502020204030204" pitchFamily="34" charset="0"/>
                <a:cs typeface="Times New Roman" panose="02020603050405020304" pitchFamily="18" charset="0"/>
              </a:rPr>
              <a:t>Deny Access to Your Location</a:t>
            </a:r>
            <a:endParaRPr lang="en-US" sz="24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DD69BA-32B5-829A-EF8B-B39315827A4E}"/>
              </a:ext>
            </a:extLst>
          </p:cNvPr>
          <p:cNvSpPr>
            <a:spLocks noGrp="1"/>
          </p:cNvSpPr>
          <p:nvPr>
            <p:ph idx="1"/>
          </p:nvPr>
        </p:nvSpPr>
        <p:spPr>
          <a:xfrm>
            <a:off x="4246075" y="1904301"/>
            <a:ext cx="6919672" cy="4353885"/>
          </a:xfrm>
        </p:spPr>
        <p:txBody>
          <a:bodyPr>
            <a:normAutofit fontScale="92500" lnSpcReduction="20000"/>
          </a:bodyPr>
          <a:lstStyle/>
          <a:p>
            <a:pPr marL="347472" indent="-347472">
              <a:lnSpc>
                <a:spcPct val="117000"/>
              </a:lnSpc>
              <a:spcBef>
                <a:spcPts val="0"/>
              </a:spcBef>
              <a:spcAft>
                <a:spcPts val="800"/>
              </a:spcAft>
              <a:buFont typeface="Arial" panose="020B0604020202020204" pitchFamily="34" charset="0"/>
              <a:buChar char="•"/>
            </a:pPr>
            <a:r>
              <a:rPr lang="en-US" sz="1800" dirty="0"/>
              <a:t>Find a room with a locking standard commercial door (metal frame with solid wood core is best). </a:t>
            </a:r>
          </a:p>
          <a:p>
            <a:pPr marL="347472" indent="-347472">
              <a:lnSpc>
                <a:spcPct val="117000"/>
              </a:lnSpc>
              <a:spcBef>
                <a:spcPts val="0"/>
              </a:spcBef>
              <a:spcAft>
                <a:spcPts val="800"/>
              </a:spcAft>
              <a:buFont typeface="Arial" panose="020B0604020202020204" pitchFamily="34" charset="0"/>
              <a:buChar char="•"/>
            </a:pPr>
            <a:r>
              <a:rPr lang="en-US" sz="1800" dirty="0"/>
              <a:t>Other possible places to shelter include a closet, office, copy room, break room, bathroom or any other room that has a sturdy locking door. </a:t>
            </a:r>
          </a:p>
          <a:p>
            <a:pPr marL="347472" indent="-347472">
              <a:lnSpc>
                <a:spcPct val="117000"/>
              </a:lnSpc>
              <a:spcBef>
                <a:spcPts val="0"/>
              </a:spcBef>
              <a:spcAft>
                <a:spcPts val="800"/>
              </a:spcAft>
              <a:buFont typeface="Arial" panose="020B0604020202020204" pitchFamily="34" charset="0"/>
              <a:buChar char="•"/>
            </a:pPr>
            <a:r>
              <a:rPr lang="en-US" sz="1800" dirty="0"/>
              <a:t>Once in the room, occupants should barricade the door with as many heavy items as they can. Look around the room and pile anything heavy against the locked door. Use computer cords to help tie items into place.</a:t>
            </a:r>
          </a:p>
          <a:p>
            <a:pPr marL="347472" indent="-347472">
              <a:lnSpc>
                <a:spcPct val="117000"/>
              </a:lnSpc>
              <a:spcBef>
                <a:spcPts val="0"/>
              </a:spcBef>
              <a:spcAft>
                <a:spcPts val="800"/>
              </a:spcAft>
              <a:buFont typeface="Arial" panose="020B0604020202020204" pitchFamily="34" charset="0"/>
              <a:buChar char="•"/>
            </a:pPr>
            <a:r>
              <a:rPr lang="en-US" sz="1800" dirty="0"/>
              <a:t>Desks, copiers, chairs, tables, books, filing cabinets, break room appliances and heavy items could help blockade the entrance and deter an active shooter. </a:t>
            </a:r>
          </a:p>
          <a:p>
            <a:pPr marL="347472" indent="-347472">
              <a:lnSpc>
                <a:spcPct val="117000"/>
              </a:lnSpc>
              <a:spcBef>
                <a:spcPts val="0"/>
              </a:spcBef>
              <a:spcAft>
                <a:spcPts val="800"/>
              </a:spcAft>
              <a:buFont typeface="Arial" panose="020B0604020202020204" pitchFamily="34" charset="0"/>
              <a:buChar char="•"/>
            </a:pPr>
            <a:r>
              <a:rPr lang="en-US" sz="1800" dirty="0"/>
              <a:t>Even if the door locks or has a key card for entrance, barricade the entrance. Don’t rely on just the lock to keep the assailant out.</a:t>
            </a:r>
          </a:p>
          <a:p>
            <a:endParaRPr lang="en-US" sz="1800" dirty="0"/>
          </a:p>
          <a:p>
            <a:endParaRPr lang="en-US" sz="1800" dirty="0"/>
          </a:p>
        </p:txBody>
      </p:sp>
      <p:pic>
        <p:nvPicPr>
          <p:cNvPr id="5" name="Picture 4">
            <a:extLst>
              <a:ext uri="{FF2B5EF4-FFF2-40B4-BE49-F238E27FC236}">
                <a16:creationId xmlns:a16="http://schemas.microsoft.com/office/drawing/2014/main" id="{FD69EC38-298B-7763-8F53-CAD33142649A}"/>
              </a:ext>
            </a:extLst>
          </p:cNvPr>
          <p:cNvPicPr>
            <a:picLocks noChangeAspect="1"/>
          </p:cNvPicPr>
          <p:nvPr/>
        </p:nvPicPr>
        <p:blipFill>
          <a:blip r:embed="rId4"/>
          <a:stretch>
            <a:fillRect/>
          </a:stretch>
        </p:blipFill>
        <p:spPr>
          <a:xfrm>
            <a:off x="593708" y="747712"/>
            <a:ext cx="3019425" cy="5362575"/>
          </a:xfrm>
          <a:prstGeom prst="rect">
            <a:avLst/>
          </a:prstGeom>
        </p:spPr>
      </p:pic>
    </p:spTree>
    <p:custDataLst>
      <p:tags r:id="rId1"/>
    </p:custDataLst>
    <p:extLst>
      <p:ext uri="{BB962C8B-B14F-4D97-AF65-F5344CB8AC3E}">
        <p14:creationId xmlns:p14="http://schemas.microsoft.com/office/powerpoint/2010/main" val="614712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448-8FD2-6DA0-7968-B20CF8527625}"/>
              </a:ext>
            </a:extLst>
          </p:cNvPr>
          <p:cNvSpPr>
            <a:spLocks noGrp="1"/>
          </p:cNvSpPr>
          <p:nvPr>
            <p:ph type="title"/>
          </p:nvPr>
        </p:nvSpPr>
        <p:spPr>
          <a:xfrm>
            <a:off x="4246074" y="832920"/>
            <a:ext cx="7876515" cy="846660"/>
          </a:xfrm>
        </p:spPr>
        <p:txBody>
          <a:bodyPr>
            <a:noAutofit/>
          </a:bodyPr>
          <a:lstStyle/>
          <a:p>
            <a:pPr algn="ctr"/>
            <a:r>
              <a:rPr lang="en-US" sz="2000" b="1" dirty="0">
                <a:solidFill>
                  <a:srgbClr val="FF0000"/>
                </a:solidFill>
              </a:rPr>
              <a:t>DEFEND (FIGHT) </a:t>
            </a:r>
            <a:r>
              <a:rPr lang="en-US" sz="2000" b="1" dirty="0"/>
              <a:t>DEFEND (Fight) because you have the right to protect yourself.</a:t>
            </a:r>
            <a:endParaRPr lang="en-US" sz="3600" b="1" dirty="0">
              <a:solidFill>
                <a:srgbClr val="FF00FF"/>
              </a:solidFill>
            </a:endParaRPr>
          </a:p>
        </p:txBody>
      </p:sp>
      <p:sp>
        <p:nvSpPr>
          <p:cNvPr id="3" name="Content Placeholder 2">
            <a:extLst>
              <a:ext uri="{FF2B5EF4-FFF2-40B4-BE49-F238E27FC236}">
                <a16:creationId xmlns:a16="http://schemas.microsoft.com/office/drawing/2014/main" id="{7061E0E2-0F25-12A7-8DC0-DFB04453CDDD}"/>
              </a:ext>
            </a:extLst>
          </p:cNvPr>
          <p:cNvSpPr>
            <a:spLocks noGrp="1"/>
          </p:cNvSpPr>
          <p:nvPr>
            <p:ph idx="1"/>
          </p:nvPr>
        </p:nvSpPr>
        <p:spPr>
          <a:xfrm>
            <a:off x="4246074" y="1824980"/>
            <a:ext cx="7129646" cy="2798723"/>
          </a:xfrm>
        </p:spPr>
        <p:txBody>
          <a:bodyPr>
            <a:normAutofit/>
          </a:bodyPr>
          <a:lstStyle/>
          <a:p>
            <a:pPr marL="347472" indent="-347472">
              <a:lnSpc>
                <a:spcPct val="107000"/>
              </a:lnSpc>
              <a:spcBef>
                <a:spcPts val="0"/>
              </a:spcBef>
              <a:spcAft>
                <a:spcPts val="800"/>
              </a:spcAft>
              <a:buFont typeface="Arial" panose="020B0604020202020204" pitchFamily="34" charset="0"/>
              <a:buChar char="•"/>
            </a:pPr>
            <a:r>
              <a:rPr lang="en-US" sz="2000" dirty="0"/>
              <a:t>If you cannot AVOID or DENY, be prepared to DEFEND yourself.</a:t>
            </a:r>
          </a:p>
          <a:p>
            <a:pPr marL="347472" indent="-347472">
              <a:lnSpc>
                <a:spcPct val="107000"/>
              </a:lnSpc>
              <a:spcBef>
                <a:spcPts val="0"/>
              </a:spcBef>
              <a:spcAft>
                <a:spcPts val="800"/>
              </a:spcAft>
              <a:buFont typeface="Arial" panose="020B0604020202020204" pitchFamily="34" charset="0"/>
              <a:buChar char="•"/>
            </a:pPr>
            <a:r>
              <a:rPr lang="en-US" sz="2000" dirty="0"/>
              <a:t>Be aggressive and 100 % committed to your actions.</a:t>
            </a:r>
          </a:p>
          <a:p>
            <a:pPr marL="347472" indent="-347472">
              <a:lnSpc>
                <a:spcPct val="107000"/>
              </a:lnSpc>
              <a:spcBef>
                <a:spcPts val="0"/>
              </a:spcBef>
              <a:spcAft>
                <a:spcPts val="800"/>
              </a:spcAft>
              <a:buFont typeface="Arial" panose="020B0604020202020204" pitchFamily="34" charset="0"/>
              <a:buChar char="•"/>
            </a:pPr>
            <a:r>
              <a:rPr lang="en-US" sz="2000" dirty="0"/>
              <a:t>Do not fight fairly. THIS IS ABOUT YOUR SURVIVAL.</a:t>
            </a:r>
          </a:p>
          <a:p>
            <a:pPr marL="347472" indent="-347472">
              <a:lnSpc>
                <a:spcPct val="107000"/>
              </a:lnSpc>
              <a:spcBef>
                <a:spcPts val="0"/>
              </a:spcBef>
              <a:spcAft>
                <a:spcPts val="800"/>
              </a:spcAft>
              <a:buFont typeface="Arial" panose="020B0604020202020204" pitchFamily="34" charset="0"/>
              <a:buChar char="•"/>
            </a:pPr>
            <a:r>
              <a:rPr lang="en-US" sz="2000" dirty="0"/>
              <a:t>Be creative and remember you are fighting for your life.</a:t>
            </a:r>
          </a:p>
          <a:p>
            <a:endParaRPr lang="en-US" sz="2000" dirty="0"/>
          </a:p>
        </p:txBody>
      </p:sp>
      <p:pic>
        <p:nvPicPr>
          <p:cNvPr id="5" name="Picture 4">
            <a:extLst>
              <a:ext uri="{FF2B5EF4-FFF2-40B4-BE49-F238E27FC236}">
                <a16:creationId xmlns:a16="http://schemas.microsoft.com/office/drawing/2014/main" id="{4AA95598-6BC0-4E96-2D5A-8BCA6F120979}"/>
              </a:ext>
            </a:extLst>
          </p:cNvPr>
          <p:cNvPicPr>
            <a:picLocks noChangeAspect="1"/>
          </p:cNvPicPr>
          <p:nvPr/>
        </p:nvPicPr>
        <p:blipFill>
          <a:blip r:embed="rId4"/>
          <a:stretch>
            <a:fillRect/>
          </a:stretch>
        </p:blipFill>
        <p:spPr>
          <a:xfrm>
            <a:off x="503693" y="747712"/>
            <a:ext cx="3181350" cy="5362575"/>
          </a:xfrm>
          <a:prstGeom prst="rect">
            <a:avLst/>
          </a:prstGeom>
        </p:spPr>
      </p:pic>
    </p:spTree>
    <p:custDataLst>
      <p:tags r:id="rId1"/>
    </p:custDataLst>
    <p:extLst>
      <p:ext uri="{BB962C8B-B14F-4D97-AF65-F5344CB8AC3E}">
        <p14:creationId xmlns:p14="http://schemas.microsoft.com/office/powerpoint/2010/main" val="368928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2C09-CD46-5CCC-9CA5-6F1EC45DF60B}"/>
              </a:ext>
            </a:extLst>
          </p:cNvPr>
          <p:cNvSpPr>
            <a:spLocks noGrp="1"/>
          </p:cNvSpPr>
          <p:nvPr>
            <p:ph type="title"/>
          </p:nvPr>
        </p:nvSpPr>
        <p:spPr>
          <a:xfrm>
            <a:off x="211751" y="1720159"/>
            <a:ext cx="3744613" cy="2030078"/>
          </a:xfrm>
        </p:spPr>
        <p:txBody>
          <a:bodyPr>
            <a:noAutofit/>
          </a:bodyPr>
          <a:lstStyle/>
          <a:p>
            <a:r>
              <a:rPr lang="en-US" sz="3200" b="1" dirty="0"/>
              <a:t>Defend Yourself as a last resort if faced by the assailant</a:t>
            </a:r>
            <a:endParaRPr lang="en-US" sz="3200" dirty="0"/>
          </a:p>
        </p:txBody>
      </p:sp>
      <p:sp>
        <p:nvSpPr>
          <p:cNvPr id="3" name="Content Placeholder 2">
            <a:extLst>
              <a:ext uri="{FF2B5EF4-FFF2-40B4-BE49-F238E27FC236}">
                <a16:creationId xmlns:a16="http://schemas.microsoft.com/office/drawing/2014/main" id="{3A7B0589-919A-467F-9374-899D62901339}"/>
              </a:ext>
            </a:extLst>
          </p:cNvPr>
          <p:cNvSpPr>
            <a:spLocks noGrp="1"/>
          </p:cNvSpPr>
          <p:nvPr>
            <p:ph idx="1"/>
          </p:nvPr>
        </p:nvSpPr>
        <p:spPr>
          <a:xfrm>
            <a:off x="4463357" y="724277"/>
            <a:ext cx="7423843" cy="5355682"/>
          </a:xfrm>
        </p:spPr>
        <p:txBody>
          <a:bodyPr>
            <a:normAutofit fontScale="92500" lnSpcReduction="10000"/>
          </a:bodyPr>
          <a:lstStyle/>
          <a:p>
            <a:pPr marL="347472" indent="-347472">
              <a:lnSpc>
                <a:spcPct val="107000"/>
              </a:lnSpc>
              <a:spcBef>
                <a:spcPts val="0"/>
              </a:spcBef>
              <a:spcAft>
                <a:spcPts val="800"/>
              </a:spcAft>
              <a:buFont typeface="Arial" panose="020B0604020202020204" pitchFamily="34" charset="0"/>
              <a:buChar char="•"/>
            </a:pPr>
            <a:r>
              <a:rPr lang="en-US" sz="2000" dirty="0"/>
              <a:t>If you are near the active assailant or are confronted by them, defending yourself by attacking can save your life and the lives of others. When faced with imminent danger, you must fight with all of the strength, anger, and ferocity that you can muster.</a:t>
            </a:r>
          </a:p>
          <a:p>
            <a:pPr marL="347472" indent="-347472">
              <a:lnSpc>
                <a:spcPct val="107000"/>
              </a:lnSpc>
              <a:spcBef>
                <a:spcPts val="0"/>
              </a:spcBef>
              <a:spcAft>
                <a:spcPts val="800"/>
              </a:spcAft>
              <a:buFont typeface="Arial" panose="020B0604020202020204" pitchFamily="34" charset="0"/>
              <a:buChar char="•"/>
            </a:pPr>
            <a:r>
              <a:rPr lang="en-US" sz="2000" dirty="0"/>
              <a:t>Research has shown that approximately 20% of would-be attackers are subdued by their intended victims. By launching an unexpected counterattack, you send the assailant into fight, flee, or freeze mode. You could stop and detain the shooter or just scare them off with your actions.</a:t>
            </a:r>
          </a:p>
          <a:p>
            <a:pPr marL="347472" indent="-347472">
              <a:lnSpc>
                <a:spcPct val="107000"/>
              </a:lnSpc>
              <a:spcBef>
                <a:spcPts val="0"/>
              </a:spcBef>
              <a:spcAft>
                <a:spcPts val="800"/>
              </a:spcAft>
              <a:buFont typeface="Arial" panose="020B0604020202020204" pitchFamily="34" charset="0"/>
              <a:buChar char="•"/>
            </a:pPr>
            <a:r>
              <a:rPr lang="en-US" sz="2000" dirty="0"/>
              <a:t>When attacking, look around your surroundings for an improvised weapon. Coffee pots, scissors, canned food, staplers, fire extinguishers, or other heavy objects all make good weapons. Discuss plans with coworkers ahead of time and work together to attack the assailant.</a:t>
            </a:r>
          </a:p>
          <a:p>
            <a:pPr marL="347472" indent="-347472">
              <a:lnSpc>
                <a:spcPct val="107000"/>
              </a:lnSpc>
              <a:spcBef>
                <a:spcPts val="0"/>
              </a:spcBef>
              <a:spcAft>
                <a:spcPts val="800"/>
              </a:spcAft>
              <a:buFont typeface="Arial" panose="020B0604020202020204" pitchFamily="34" charset="0"/>
              <a:buChar char="•"/>
            </a:pPr>
            <a:r>
              <a:rPr lang="en-US" sz="2000" dirty="0"/>
              <a:t>If your defense technique distracts or otherwise impedes the assailant, be prepared to run.</a:t>
            </a:r>
          </a:p>
          <a:p>
            <a:endParaRPr lang="en-US" sz="2400" dirty="0"/>
          </a:p>
        </p:txBody>
      </p:sp>
    </p:spTree>
    <p:custDataLst>
      <p:tags r:id="rId1"/>
    </p:custDataLst>
    <p:extLst>
      <p:ext uri="{BB962C8B-B14F-4D97-AF65-F5344CB8AC3E}">
        <p14:creationId xmlns:p14="http://schemas.microsoft.com/office/powerpoint/2010/main" val="85338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CAB5-F438-5951-6410-C88962C18441}"/>
              </a:ext>
            </a:extLst>
          </p:cNvPr>
          <p:cNvSpPr>
            <a:spLocks noGrp="1"/>
          </p:cNvSpPr>
          <p:nvPr>
            <p:ph type="title"/>
          </p:nvPr>
        </p:nvSpPr>
        <p:spPr>
          <a:xfrm>
            <a:off x="628594" y="1355587"/>
            <a:ext cx="3083328" cy="2419708"/>
          </a:xfrm>
        </p:spPr>
        <p:txBody>
          <a:bodyPr>
            <a:noAutofit/>
          </a:bodyPr>
          <a:lstStyle/>
          <a:p>
            <a:r>
              <a:rPr lang="en-US" sz="3200" b="1" dirty="0"/>
              <a:t>Understanding and Preparing for Police Response</a:t>
            </a:r>
            <a:endParaRPr lang="en-US" sz="3200" dirty="0"/>
          </a:p>
        </p:txBody>
      </p:sp>
      <p:sp>
        <p:nvSpPr>
          <p:cNvPr id="3" name="Content Placeholder 2">
            <a:extLst>
              <a:ext uri="{FF2B5EF4-FFF2-40B4-BE49-F238E27FC236}">
                <a16:creationId xmlns:a16="http://schemas.microsoft.com/office/drawing/2014/main" id="{F681F86F-F0CF-38CF-CD2D-E26EC266683A}"/>
              </a:ext>
            </a:extLst>
          </p:cNvPr>
          <p:cNvSpPr>
            <a:spLocks noGrp="1"/>
          </p:cNvSpPr>
          <p:nvPr>
            <p:ph idx="1"/>
          </p:nvPr>
        </p:nvSpPr>
        <p:spPr>
          <a:xfrm>
            <a:off x="4436198" y="724278"/>
            <a:ext cx="7523430" cy="5466798"/>
          </a:xfrm>
        </p:spPr>
        <p:txBody>
          <a:bodyPr>
            <a:normAutofit lnSpcReduction="10000"/>
          </a:bodyPr>
          <a:lstStyle/>
          <a:p>
            <a:pPr marL="347472" indent="-347472">
              <a:lnSpc>
                <a:spcPct val="107000"/>
              </a:lnSpc>
              <a:spcBef>
                <a:spcPts val="0"/>
              </a:spcBef>
              <a:spcAft>
                <a:spcPts val="800"/>
              </a:spcAft>
              <a:buFont typeface="Arial" panose="020B0604020202020204" pitchFamily="34" charset="0"/>
              <a:buChar char="•"/>
            </a:pPr>
            <a:r>
              <a:rPr lang="en-US" sz="1800" dirty="0"/>
              <a:t>Law enforcement works off priorities during an active shooter call. Their first priority is to move in, bypassing the wounded and confronting the shooter. </a:t>
            </a:r>
          </a:p>
          <a:p>
            <a:pPr marL="347472" indent="-347472">
              <a:lnSpc>
                <a:spcPct val="107000"/>
              </a:lnSpc>
              <a:spcBef>
                <a:spcPts val="0"/>
              </a:spcBef>
              <a:spcAft>
                <a:spcPts val="800"/>
              </a:spcAft>
              <a:buFont typeface="Arial" panose="020B0604020202020204" pitchFamily="34" charset="0"/>
              <a:buChar char="•"/>
            </a:pPr>
            <a:r>
              <a:rPr lang="en-US" sz="1800" dirty="0"/>
              <a:t>Try to understand the scene from the officers’ points of view.  They do not know who you are and have been trained to treat everyone as "unknown" until they have positively identified you as no threat. Officers will also experience high levels of stress and, just like the general public, some handle these situations better than others.</a:t>
            </a:r>
          </a:p>
          <a:p>
            <a:pPr marL="347472" indent="-347472">
              <a:lnSpc>
                <a:spcPct val="107000"/>
              </a:lnSpc>
              <a:spcBef>
                <a:spcPts val="0"/>
              </a:spcBef>
              <a:spcAft>
                <a:spcPts val="800"/>
              </a:spcAft>
              <a:buFont typeface="Arial" panose="020B0604020202020204" pitchFamily="34" charset="0"/>
              <a:buChar char="•"/>
            </a:pPr>
            <a:r>
              <a:rPr lang="en-US" sz="1800" dirty="0"/>
              <a:t>Respond to the officers appropriately.  </a:t>
            </a:r>
            <a:r>
              <a:rPr lang="en-US" sz="1800" b="1" dirty="0"/>
              <a:t>Keep your hands visible at all times unless otherwise ordered</a:t>
            </a:r>
            <a:r>
              <a:rPr lang="en-US" sz="1800" dirty="0"/>
              <a:t>.  Follow all commands, regardless of whether you think their commands are reasonable or not.  You should be prepared to be handcuffed, restrained, or told to stay still.</a:t>
            </a:r>
          </a:p>
          <a:p>
            <a:pPr marL="347472" indent="-347472">
              <a:lnSpc>
                <a:spcPct val="107000"/>
              </a:lnSpc>
              <a:spcBef>
                <a:spcPts val="0"/>
              </a:spcBef>
              <a:spcAft>
                <a:spcPts val="800"/>
              </a:spcAft>
              <a:buFont typeface="Arial" panose="020B0604020202020204" pitchFamily="34" charset="0"/>
              <a:buChar char="•"/>
            </a:pPr>
            <a:r>
              <a:rPr lang="en-US" sz="1800" dirty="0"/>
              <a:t>If you know of another threat inside the area, notify officers of the threat as soon as practical.  </a:t>
            </a:r>
          </a:p>
          <a:p>
            <a:pPr marL="347472" indent="-347472">
              <a:lnSpc>
                <a:spcPct val="107000"/>
              </a:lnSpc>
              <a:spcBef>
                <a:spcPts val="0"/>
              </a:spcBef>
              <a:spcAft>
                <a:spcPts val="800"/>
              </a:spcAft>
              <a:buFont typeface="Arial" panose="020B0604020202020204" pitchFamily="34" charset="0"/>
              <a:buChar char="•"/>
            </a:pPr>
            <a:r>
              <a:rPr lang="en-US" sz="1800" dirty="0"/>
              <a:t>You may be asked to do something against your internal policy. In an active assailant response, the officer's orders trump hospital or building policies. Do what they say.</a:t>
            </a:r>
          </a:p>
          <a:p>
            <a:pPr marL="0" indent="0">
              <a:buNone/>
            </a:pPr>
            <a:endParaRPr lang="en-US" sz="1800" dirty="0"/>
          </a:p>
        </p:txBody>
      </p:sp>
    </p:spTree>
    <p:custDataLst>
      <p:tags r:id="rId1"/>
    </p:custDataLst>
    <p:extLst>
      <p:ext uri="{BB962C8B-B14F-4D97-AF65-F5344CB8AC3E}">
        <p14:creationId xmlns:p14="http://schemas.microsoft.com/office/powerpoint/2010/main" val="332591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90E9-5CEE-4E4F-90F9-2CE3D9135EAA}"/>
              </a:ext>
            </a:extLst>
          </p:cNvPr>
          <p:cNvSpPr>
            <a:spLocks noGrp="1"/>
          </p:cNvSpPr>
          <p:nvPr>
            <p:ph type="title"/>
          </p:nvPr>
        </p:nvSpPr>
        <p:spPr>
          <a:xfrm>
            <a:off x="5669280" y="822325"/>
            <a:ext cx="5684520" cy="1325563"/>
          </a:xfrm>
        </p:spPr>
        <p:txBody>
          <a:bodyPr/>
          <a:lstStyle/>
          <a:p>
            <a:r>
              <a:rPr lang="en-US" dirty="0"/>
              <a:t>Agenda</a:t>
            </a:r>
          </a:p>
        </p:txBody>
      </p:sp>
      <p:sp>
        <p:nvSpPr>
          <p:cNvPr id="3" name="Content Placeholder 2">
            <a:extLst>
              <a:ext uri="{FF2B5EF4-FFF2-40B4-BE49-F238E27FC236}">
                <a16:creationId xmlns:a16="http://schemas.microsoft.com/office/drawing/2014/main" id="{65DF4BB2-624B-43EE-8846-5659141CC9CE}"/>
              </a:ext>
            </a:extLst>
          </p:cNvPr>
          <p:cNvSpPr>
            <a:spLocks noGrp="1"/>
          </p:cNvSpPr>
          <p:nvPr>
            <p:ph idx="1"/>
          </p:nvPr>
        </p:nvSpPr>
        <p:spPr>
          <a:xfrm>
            <a:off x="5669280" y="2595562"/>
            <a:ext cx="5684520" cy="3181034"/>
          </a:xfrm>
        </p:spPr>
        <p:txBody>
          <a:bodyPr vert="horz" lIns="91440" tIns="45720" rIns="91440" bIns="45720" rtlCol="0" anchor="t">
            <a:normAutofit/>
          </a:bodyPr>
          <a:lstStyle/>
          <a:p>
            <a:r>
              <a:rPr lang="en-US" dirty="0"/>
              <a:t>Organizational Chart</a:t>
            </a:r>
          </a:p>
          <a:p>
            <a:r>
              <a:rPr lang="en-US" dirty="0"/>
              <a:t>Active Assailant Training</a:t>
            </a:r>
          </a:p>
          <a:p>
            <a:r>
              <a:rPr lang="en-US" dirty="0"/>
              <a:t>HIPAA Training</a:t>
            </a:r>
          </a:p>
          <a:p>
            <a:r>
              <a:rPr lang="en-US" dirty="0"/>
              <a:t>Safety On-Site Training</a:t>
            </a:r>
          </a:p>
          <a:p>
            <a:r>
              <a:rPr lang="en-US" dirty="0"/>
              <a:t>Infection Prevention&amp; Control: Basics Training</a:t>
            </a:r>
          </a:p>
          <a:p>
            <a:endParaRPr lang="en-US" dirty="0"/>
          </a:p>
        </p:txBody>
      </p:sp>
    </p:spTree>
    <p:extLst>
      <p:ext uri="{BB962C8B-B14F-4D97-AF65-F5344CB8AC3E}">
        <p14:creationId xmlns:p14="http://schemas.microsoft.com/office/powerpoint/2010/main" val="417675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CFAB-A735-4A31-A51D-42FE1F5E94E0}"/>
              </a:ext>
            </a:extLst>
          </p:cNvPr>
          <p:cNvSpPr>
            <a:spLocks noGrp="1"/>
          </p:cNvSpPr>
          <p:nvPr>
            <p:ph type="title"/>
          </p:nvPr>
        </p:nvSpPr>
        <p:spPr>
          <a:xfrm>
            <a:off x="1617336" y="363425"/>
            <a:ext cx="9329058" cy="849739"/>
          </a:xfrm>
        </p:spPr>
        <p:txBody>
          <a:bodyPr/>
          <a:lstStyle/>
          <a:p>
            <a:r>
              <a:rPr lang="en-US" sz="4400" b="1" dirty="0"/>
              <a:t>Tying it All Together</a:t>
            </a:r>
            <a:endParaRPr lang="en-US" dirty="0"/>
          </a:p>
        </p:txBody>
      </p:sp>
      <p:pic>
        <p:nvPicPr>
          <p:cNvPr id="27" name="Online Media 26" title="Medstar Health - Active Shooter Training">
            <a:hlinkClick r:id="" action="ppaction://media"/>
            <a:extLst>
              <a:ext uri="{FF2B5EF4-FFF2-40B4-BE49-F238E27FC236}">
                <a16:creationId xmlns:a16="http://schemas.microsoft.com/office/drawing/2014/main" id="{2D1E6536-BCD3-C85C-4134-C0CC0D57C9AD}"/>
              </a:ext>
            </a:extLst>
          </p:cNvPr>
          <p:cNvPicPr>
            <a:picLocks noRot="1" noChangeAspect="1"/>
          </p:cNvPicPr>
          <p:nvPr>
            <a:videoFile r:link="rId1"/>
          </p:nvPr>
        </p:nvPicPr>
        <p:blipFill>
          <a:blip r:embed="rId3"/>
          <a:stretch>
            <a:fillRect/>
          </a:stretch>
        </p:blipFill>
        <p:spPr>
          <a:xfrm>
            <a:off x="1604469" y="1377768"/>
            <a:ext cx="9483181" cy="5358010"/>
          </a:xfrm>
          <a:prstGeom prst="rect">
            <a:avLst/>
          </a:prstGeom>
        </p:spPr>
      </p:pic>
    </p:spTree>
    <p:extLst>
      <p:ext uri="{BB962C8B-B14F-4D97-AF65-F5344CB8AC3E}">
        <p14:creationId xmlns:p14="http://schemas.microsoft.com/office/powerpoint/2010/main" val="6279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7"/>
                </p:tgtEl>
              </p:cMediaNode>
            </p:video>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7"/>
                                        </p:tgtEl>
                                      </p:cBhvr>
                                    </p:cmd>
                                  </p:childTnLst>
                                </p:cTn>
                              </p:par>
                            </p:childTnLst>
                          </p:cTn>
                        </p:par>
                      </p:childTnLst>
                    </p:cTn>
                  </p:par>
                </p:childTnLst>
              </p:cTn>
              <p:nextCondLst>
                <p:cond evt="onClick" delay="0">
                  <p:tgtEl>
                    <p:spTgt spid="2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3253740" y="1195058"/>
            <a:ext cx="5684520" cy="2068206"/>
          </a:xfrm>
        </p:spPr>
        <p:txBody>
          <a:bodyPr>
            <a:normAutofit/>
          </a:bodyPr>
          <a:lstStyle/>
          <a:p>
            <a:r>
              <a:rPr lang="en-US" sz="4400" b="1" dirty="0"/>
              <a:t>REMEMBER, YOUR SAFETY STARTS WITH YOU!</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055137" y="3428999"/>
            <a:ext cx="8084744" cy="2962747"/>
          </a:xfrm>
        </p:spPr>
        <p:txBody>
          <a:bodyPr vert="horz" lIns="91440" tIns="45720" rIns="91440" bIns="45720" rtlCol="0" anchor="t">
            <a:normAutofit/>
          </a:bodyPr>
          <a:lstStyle/>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Discuss the topic of active assailant response with your manager and coworkers. </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Learn what specific procedures may be in place in your work area such as dedicated safe rooms, escape routes, or maybe even specific words or actions that warn others of a threat.</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Sharing ideas and working as a group to protect each other is vital to you and your coworker’s safety.</a:t>
            </a:r>
          </a:p>
          <a:p>
            <a:pPr marL="342900" marR="0" lvl="0" indent="-342900" algn="l">
              <a:lnSpc>
                <a:spcPct val="107000"/>
              </a:lnSpc>
              <a:spcBef>
                <a:spcPts val="0"/>
              </a:spcBef>
              <a:spcAft>
                <a:spcPts val="800"/>
              </a:spcAft>
              <a:buFont typeface="Arial" panose="020B0604020202020204" pitchFamily="34" charset="0"/>
              <a:buChar char="•"/>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l">
              <a:buNone/>
            </a:pPr>
            <a:r>
              <a:rPr lang="en-US" dirty="0"/>
              <a:t>For more information, visit AvoidDenyDefend.org or email</a:t>
            </a:r>
            <a:r>
              <a:rPr lang="en-US" dirty="0">
                <a:solidFill>
                  <a:schemeClr val="tx1"/>
                </a:solidFill>
              </a:rPr>
              <a:t>: </a:t>
            </a:r>
            <a:r>
              <a:rPr lang="en-US" dirty="0">
                <a:solidFill>
                  <a:schemeClr val="tx1"/>
                </a:solidFill>
                <a:hlinkClick r:id="rId2">
                  <a:extLst>
                    <a:ext uri="{A12FA001-AC4F-418D-AE19-62706E023703}">
                      <ahyp:hlinkClr xmlns:ahyp="http://schemas.microsoft.com/office/drawing/2018/hyperlinkcolor" val="tx"/>
                    </a:ext>
                  </a:extLst>
                </a:hlinkClick>
              </a:rPr>
              <a:t>ADD@alerrt.org</a:t>
            </a:r>
            <a:endParaRPr lang="en-US" dirty="0">
              <a:solidFill>
                <a:schemeClr val="tx1"/>
              </a:solidFill>
            </a:endParaRPr>
          </a:p>
          <a:p>
            <a:pPr marL="0" indent="0" algn="l">
              <a:buNone/>
            </a:pPr>
            <a:r>
              <a:rPr lang="en-US" dirty="0"/>
              <a:t>Information credit to ALERRT at Texas State University’s Avoid Deny Defend® training system.</a:t>
            </a:r>
          </a:p>
          <a:p>
            <a:pPr marL="342900" marR="0" lvl="0" indent="-342900" algn="l">
              <a:lnSpc>
                <a:spcPct val="107000"/>
              </a:lnSpc>
              <a:spcBef>
                <a:spcPts val="0"/>
              </a:spcBef>
              <a:spcAft>
                <a:spcPts val="800"/>
              </a:spcAft>
              <a:buFont typeface="Arial" panose="020B0604020202020204" pitchFamily="34" charset="0"/>
              <a:buChar char="•"/>
              <a:tabLst>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37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831850" y="3429000"/>
            <a:ext cx="10515600" cy="3080657"/>
          </a:xfrm>
        </p:spPr>
        <p:txBody>
          <a:bodyPr/>
          <a:lstStyle/>
          <a:p>
            <a:r>
              <a:rPr lang="en-US" sz="6000" dirty="0"/>
              <a:t>Health Insurance Portability and Accountability Act (HIPAA)</a:t>
            </a:r>
            <a:endParaRPr lang="en-US" dirty="0"/>
          </a:p>
        </p:txBody>
      </p:sp>
    </p:spTree>
    <p:extLst>
      <p:ext uri="{BB962C8B-B14F-4D97-AF65-F5344CB8AC3E}">
        <p14:creationId xmlns:p14="http://schemas.microsoft.com/office/powerpoint/2010/main" val="70778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Introduction</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4" y="2344847"/>
            <a:ext cx="8532169" cy="4001631"/>
          </a:xfrm>
        </p:spPr>
        <p:txBody>
          <a:bodyPr tIns="457200">
            <a:normAutofit lnSpcReduction="10000"/>
          </a:bodyPr>
          <a:lstStyle/>
          <a:p>
            <a:pPr>
              <a:lnSpc>
                <a:spcPct val="120000"/>
              </a:lnSpc>
              <a:spcBef>
                <a:spcPts val="600"/>
              </a:spcBef>
            </a:pPr>
            <a:r>
              <a:rPr lang="en-US" sz="1800" dirty="0">
                <a:solidFill>
                  <a:schemeClr val="tx1"/>
                </a:solidFill>
              </a:rPr>
              <a:t>Privacy</a:t>
            </a:r>
            <a:r>
              <a:rPr lang="en-US" sz="1800" b="0" dirty="0">
                <a:solidFill>
                  <a:schemeClr val="tx1"/>
                </a:solidFill>
              </a:rPr>
              <a:t> is a patient right. Oaklawn must </a:t>
            </a:r>
            <a:r>
              <a:rPr lang="en-US" sz="1800" u="sng" dirty="0">
                <a:solidFill>
                  <a:schemeClr val="tx1"/>
                </a:solidFill>
              </a:rPr>
              <a:t>always</a:t>
            </a:r>
            <a:r>
              <a:rPr lang="en-US" sz="1800" b="0" dirty="0">
                <a:solidFill>
                  <a:schemeClr val="tx1"/>
                </a:solidFill>
              </a:rPr>
              <a:t> keep patient information safe and confidential.</a:t>
            </a:r>
          </a:p>
          <a:p>
            <a:pPr>
              <a:lnSpc>
                <a:spcPct val="120000"/>
              </a:lnSpc>
              <a:spcBef>
                <a:spcPts val="600"/>
              </a:spcBef>
            </a:pPr>
            <a:r>
              <a:rPr lang="en-US" sz="1800" b="0" dirty="0">
                <a:solidFill>
                  <a:schemeClr val="tx1"/>
                </a:solidFill>
              </a:rPr>
              <a:t>The </a:t>
            </a:r>
            <a:r>
              <a:rPr lang="en-US" sz="1800" dirty="0">
                <a:solidFill>
                  <a:schemeClr val="tx1"/>
                </a:solidFill>
              </a:rPr>
              <a:t>Health Insurance Portability and Accountability Act</a:t>
            </a:r>
            <a:r>
              <a:rPr lang="en-US" sz="1800" b="0" dirty="0">
                <a:solidFill>
                  <a:schemeClr val="tx1"/>
                </a:solidFill>
              </a:rPr>
              <a:t>, also known as </a:t>
            </a:r>
            <a:r>
              <a:rPr lang="en-US" sz="1800" dirty="0">
                <a:solidFill>
                  <a:schemeClr val="tx1"/>
                </a:solidFill>
              </a:rPr>
              <a:t>HIPAA</a:t>
            </a:r>
            <a:r>
              <a:rPr lang="en-US" sz="1800" b="0" dirty="0">
                <a:solidFill>
                  <a:schemeClr val="tx1"/>
                </a:solidFill>
              </a:rPr>
              <a:t> is a federal law that protects patient information. </a:t>
            </a:r>
          </a:p>
          <a:p>
            <a:pPr>
              <a:lnSpc>
                <a:spcPct val="120000"/>
              </a:lnSpc>
              <a:spcBef>
                <a:spcPts val="600"/>
              </a:spcBef>
            </a:pPr>
            <a:r>
              <a:rPr lang="en-US" sz="1800" b="0" dirty="0">
                <a:solidFill>
                  <a:schemeClr val="tx1"/>
                </a:solidFill>
              </a:rPr>
              <a:t>Oaklawn must follow </a:t>
            </a:r>
            <a:r>
              <a:rPr lang="en-US" sz="1800" dirty="0">
                <a:solidFill>
                  <a:schemeClr val="tx1"/>
                </a:solidFill>
              </a:rPr>
              <a:t>HIPAA</a:t>
            </a:r>
            <a:r>
              <a:rPr lang="en-US" sz="1800" b="0" dirty="0">
                <a:solidFill>
                  <a:schemeClr val="tx1"/>
                </a:solidFill>
              </a:rPr>
              <a:t> because we are a </a:t>
            </a:r>
            <a:r>
              <a:rPr lang="en-US" sz="1800" dirty="0">
                <a:solidFill>
                  <a:schemeClr val="tx1"/>
                </a:solidFill>
              </a:rPr>
              <a:t>covered entity </a:t>
            </a:r>
            <a:r>
              <a:rPr lang="en-US" sz="1800" b="0" dirty="0">
                <a:solidFill>
                  <a:schemeClr val="tx1"/>
                </a:solidFill>
              </a:rPr>
              <a:t>(health care provider).</a:t>
            </a:r>
          </a:p>
          <a:p>
            <a:pPr>
              <a:lnSpc>
                <a:spcPct val="120000"/>
              </a:lnSpc>
              <a:spcBef>
                <a:spcPts val="600"/>
              </a:spcBef>
            </a:pPr>
            <a:r>
              <a:rPr lang="en-US" sz="1800" dirty="0">
                <a:solidFill>
                  <a:schemeClr val="tx1"/>
                </a:solidFill>
              </a:rPr>
              <a:t>HIPAA</a:t>
            </a:r>
            <a:r>
              <a:rPr lang="en-US" sz="1800" b="0" dirty="0">
                <a:solidFill>
                  <a:schemeClr val="tx1"/>
                </a:solidFill>
              </a:rPr>
              <a:t> is broken into two sections, called rules, the </a:t>
            </a:r>
            <a:r>
              <a:rPr lang="en-US" sz="1800" dirty="0">
                <a:solidFill>
                  <a:schemeClr val="tx1"/>
                </a:solidFill>
              </a:rPr>
              <a:t>Privacy Rule </a:t>
            </a:r>
            <a:r>
              <a:rPr lang="en-US" sz="1800" b="0" dirty="0">
                <a:solidFill>
                  <a:schemeClr val="tx1"/>
                </a:solidFill>
              </a:rPr>
              <a:t>and the </a:t>
            </a:r>
            <a:r>
              <a:rPr lang="en-US" sz="1800" dirty="0">
                <a:solidFill>
                  <a:schemeClr val="tx1"/>
                </a:solidFill>
              </a:rPr>
              <a:t>Security Rule</a:t>
            </a:r>
            <a:r>
              <a:rPr lang="en-US" sz="1800" b="0" dirty="0">
                <a:solidFill>
                  <a:schemeClr val="tx1"/>
                </a:solidFill>
              </a:rPr>
              <a:t>. </a:t>
            </a:r>
          </a:p>
          <a:p>
            <a:pPr>
              <a:lnSpc>
                <a:spcPct val="120000"/>
              </a:lnSpc>
              <a:spcBef>
                <a:spcPts val="600"/>
              </a:spcBef>
            </a:pPr>
            <a:r>
              <a:rPr lang="en-US" sz="1800" dirty="0">
                <a:solidFill>
                  <a:schemeClr val="tx1"/>
                </a:solidFill>
              </a:rPr>
              <a:t>HIPAA</a:t>
            </a:r>
            <a:r>
              <a:rPr lang="en-US" sz="1800" b="0" dirty="0">
                <a:solidFill>
                  <a:schemeClr val="tx1"/>
                </a:solidFill>
              </a:rPr>
              <a:t> applies to all staff, doctors, students, volunteers, Board members, and contractors, also called </a:t>
            </a:r>
            <a:r>
              <a:rPr lang="en-US" sz="1800" dirty="0">
                <a:solidFill>
                  <a:schemeClr val="tx1"/>
                </a:solidFill>
              </a:rPr>
              <a:t>workforce members</a:t>
            </a:r>
            <a:r>
              <a:rPr lang="en-US" sz="1800" b="0" dirty="0">
                <a:solidFill>
                  <a:schemeClr val="tx1"/>
                </a:solidFill>
              </a:rPr>
              <a:t>.</a:t>
            </a:r>
          </a:p>
          <a:p>
            <a:pPr>
              <a:lnSpc>
                <a:spcPct val="120000"/>
              </a:lnSpc>
              <a:spcBef>
                <a:spcPts val="600"/>
              </a:spcBef>
            </a:pPr>
            <a:r>
              <a:rPr lang="en-US" sz="1800" b="0" dirty="0">
                <a:solidFill>
                  <a:schemeClr val="tx1"/>
                </a:solidFill>
              </a:rPr>
              <a:t>Breaking </a:t>
            </a:r>
            <a:r>
              <a:rPr lang="en-US" sz="1800" dirty="0">
                <a:solidFill>
                  <a:schemeClr val="tx1"/>
                </a:solidFill>
              </a:rPr>
              <a:t>HIPAA</a:t>
            </a:r>
            <a:r>
              <a:rPr lang="en-US" sz="1800" b="0" dirty="0">
                <a:solidFill>
                  <a:schemeClr val="tx1"/>
                </a:solidFill>
              </a:rPr>
              <a:t> can mean fines, jail time, or losing your job. </a:t>
            </a:r>
          </a:p>
        </p:txBody>
      </p:sp>
    </p:spTree>
    <p:custDataLst>
      <p:tags r:id="rId1"/>
    </p:custDataLst>
    <p:extLst>
      <p:ext uri="{BB962C8B-B14F-4D97-AF65-F5344CB8AC3E}">
        <p14:creationId xmlns:p14="http://schemas.microsoft.com/office/powerpoint/2010/main" val="334668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solidFill>
                  <a:schemeClr val="bg1"/>
                </a:solidFill>
              </a:rPr>
              <a:t>What is protected?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594360" y="2275278"/>
            <a:ext cx="10507579" cy="4079457"/>
          </a:xfrm>
          <a:solidFill>
            <a:schemeClr val="tx1"/>
          </a:solidFill>
        </p:spPr>
        <p:txBody>
          <a:bodyPr>
            <a:normAutofit lnSpcReduction="10000"/>
          </a:bodyPr>
          <a:lstStyle/>
          <a:p>
            <a:pPr>
              <a:spcBef>
                <a:spcPts val="600"/>
              </a:spcBef>
            </a:pPr>
            <a:r>
              <a:rPr lang="en-US" sz="1600" b="1" dirty="0">
                <a:solidFill>
                  <a:schemeClr val="bg1"/>
                </a:solidFill>
              </a:rPr>
              <a:t>Protected Health Information </a:t>
            </a:r>
            <a:r>
              <a:rPr lang="en-US" sz="1600" dirty="0">
                <a:solidFill>
                  <a:schemeClr val="bg1"/>
                </a:solidFill>
              </a:rPr>
              <a:t>or </a:t>
            </a:r>
            <a:r>
              <a:rPr lang="en-US" sz="1600" b="1" dirty="0">
                <a:solidFill>
                  <a:schemeClr val="bg1"/>
                </a:solidFill>
              </a:rPr>
              <a:t>PHI</a:t>
            </a:r>
            <a:r>
              <a:rPr lang="en-US" sz="1600" dirty="0">
                <a:solidFill>
                  <a:schemeClr val="bg1"/>
                </a:solidFill>
              </a:rPr>
              <a:t> is any combination of health information tied to a person, in spoken, written, or electronic form. </a:t>
            </a:r>
          </a:p>
          <a:p>
            <a:pPr>
              <a:spcBef>
                <a:spcPts val="600"/>
              </a:spcBef>
            </a:pPr>
            <a:r>
              <a:rPr lang="en-US" sz="1600" dirty="0">
                <a:solidFill>
                  <a:schemeClr val="bg1"/>
                </a:solidFill>
              </a:rPr>
              <a:t>The definition of PHI is very specific and isn't always as obvious as you may think. </a:t>
            </a:r>
          </a:p>
          <a:p>
            <a:pPr>
              <a:spcBef>
                <a:spcPts val="600"/>
              </a:spcBef>
            </a:pPr>
            <a:r>
              <a:rPr lang="en-US" sz="1600" dirty="0">
                <a:solidFill>
                  <a:schemeClr val="bg1"/>
                </a:solidFill>
              </a:rPr>
              <a:t>PHI consists of 18 elements including: </a:t>
            </a:r>
          </a:p>
          <a:p>
            <a:pPr lvl="1">
              <a:spcBef>
                <a:spcPts val="600"/>
              </a:spcBef>
            </a:pPr>
            <a:r>
              <a:rPr lang="en-US" sz="1600" b="1" dirty="0">
                <a:solidFill>
                  <a:schemeClr val="bg1"/>
                </a:solidFill>
              </a:rPr>
              <a:t>Personal Information </a:t>
            </a:r>
            <a:r>
              <a:rPr lang="en-US" sz="1600" dirty="0">
                <a:solidFill>
                  <a:schemeClr val="bg1"/>
                </a:solidFill>
              </a:rPr>
              <a:t>includes names, names of family members, locations or addresses smaller than a state, dates connected to a person that are more specific than a year (like birth date, admission date, discharge date, or date of death). </a:t>
            </a:r>
          </a:p>
          <a:p>
            <a:pPr lvl="1">
              <a:spcBef>
                <a:spcPts val="600"/>
              </a:spcBef>
            </a:pPr>
            <a:r>
              <a:rPr lang="en-US" sz="1600" b="1" dirty="0">
                <a:solidFill>
                  <a:schemeClr val="bg1"/>
                </a:solidFill>
              </a:rPr>
              <a:t>Contact information </a:t>
            </a:r>
            <a:r>
              <a:rPr lang="en-US" sz="1600" dirty="0">
                <a:solidFill>
                  <a:schemeClr val="bg1"/>
                </a:solidFill>
              </a:rPr>
              <a:t>including phone numbers, fax numbers, and email addresses. </a:t>
            </a:r>
          </a:p>
          <a:p>
            <a:pPr lvl="1">
              <a:spcBef>
                <a:spcPts val="600"/>
              </a:spcBef>
            </a:pPr>
            <a:r>
              <a:rPr lang="en-US" sz="1600" b="1" dirty="0">
                <a:solidFill>
                  <a:schemeClr val="bg1"/>
                </a:solidFill>
              </a:rPr>
              <a:t>ID Numbers and Codes </a:t>
            </a:r>
            <a:r>
              <a:rPr lang="en-US" sz="1600" dirty="0">
                <a:solidFill>
                  <a:schemeClr val="bg1"/>
                </a:solidFill>
              </a:rPr>
              <a:t>including Social Security Numbers (SSN), medical record numbers (MRNs) or FINs, Health Insurance ID numbers, bank account information, certificate or license numbers (drivers license or plate numbers), implant or device IDs, serial numbers, and web addresses (URLs or IP addresses). </a:t>
            </a:r>
          </a:p>
          <a:p>
            <a:pPr>
              <a:spcBef>
                <a:spcPts val="600"/>
              </a:spcBef>
            </a:pPr>
            <a:r>
              <a:rPr lang="en-US" sz="1600" b="1" dirty="0">
                <a:solidFill>
                  <a:schemeClr val="bg1"/>
                </a:solidFill>
              </a:rPr>
              <a:t>Personally Identifiable Information </a:t>
            </a:r>
            <a:r>
              <a:rPr lang="en-US" sz="1600" dirty="0">
                <a:solidFill>
                  <a:schemeClr val="bg1"/>
                </a:solidFill>
              </a:rPr>
              <a:t>or </a:t>
            </a:r>
            <a:r>
              <a:rPr lang="en-US" sz="1600" b="1" dirty="0">
                <a:solidFill>
                  <a:schemeClr val="bg1"/>
                </a:solidFill>
              </a:rPr>
              <a:t>PII</a:t>
            </a:r>
            <a:r>
              <a:rPr lang="en-US" sz="1600" dirty="0">
                <a:solidFill>
                  <a:schemeClr val="bg1"/>
                </a:solidFill>
              </a:rPr>
              <a:t> is any piece of information that can identify a person by itself or when combined with other information.</a:t>
            </a:r>
          </a:p>
          <a:p>
            <a:pPr>
              <a:spcBef>
                <a:spcPts val="600"/>
              </a:spcBef>
            </a:pPr>
            <a:r>
              <a:rPr lang="en-US" sz="1600" dirty="0">
                <a:solidFill>
                  <a:schemeClr val="bg1"/>
                </a:solidFill>
              </a:rPr>
              <a:t>Unlike </a:t>
            </a:r>
            <a:r>
              <a:rPr lang="en-US" sz="1600" b="1" dirty="0">
                <a:solidFill>
                  <a:schemeClr val="bg1"/>
                </a:solidFill>
              </a:rPr>
              <a:t>PHI</a:t>
            </a:r>
            <a:r>
              <a:rPr lang="en-US" sz="1600" dirty="0">
                <a:solidFill>
                  <a:schemeClr val="bg1"/>
                </a:solidFill>
              </a:rPr>
              <a:t>, </a:t>
            </a:r>
            <a:r>
              <a:rPr lang="en-US" sz="1600" b="1" dirty="0">
                <a:solidFill>
                  <a:schemeClr val="bg1"/>
                </a:solidFill>
              </a:rPr>
              <a:t>PII</a:t>
            </a:r>
            <a:r>
              <a:rPr lang="en-US" sz="1600" dirty="0">
                <a:solidFill>
                  <a:schemeClr val="bg1"/>
                </a:solidFill>
              </a:rPr>
              <a:t> does not have to include health details to be sensitive.</a:t>
            </a:r>
          </a:p>
          <a:p>
            <a:pPr>
              <a:spcBef>
                <a:spcPts val="600"/>
              </a:spcBef>
            </a:pPr>
            <a:r>
              <a:rPr lang="en-US" sz="1600" dirty="0">
                <a:solidFill>
                  <a:schemeClr val="bg1"/>
                </a:solidFill>
              </a:rPr>
              <a:t>All </a:t>
            </a:r>
            <a:r>
              <a:rPr lang="en-US" sz="1600" b="1" dirty="0">
                <a:solidFill>
                  <a:schemeClr val="bg1"/>
                </a:solidFill>
              </a:rPr>
              <a:t>PHI</a:t>
            </a:r>
            <a:r>
              <a:rPr lang="en-US" sz="1600" dirty="0">
                <a:solidFill>
                  <a:schemeClr val="bg1"/>
                </a:solidFill>
              </a:rPr>
              <a:t> is </a:t>
            </a:r>
            <a:r>
              <a:rPr lang="en-US" sz="1600" b="1" dirty="0">
                <a:solidFill>
                  <a:schemeClr val="bg1"/>
                </a:solidFill>
              </a:rPr>
              <a:t>PII</a:t>
            </a:r>
            <a:r>
              <a:rPr lang="en-US" sz="1600" dirty="0">
                <a:solidFill>
                  <a:schemeClr val="bg1"/>
                </a:solidFill>
              </a:rPr>
              <a:t>, but not all </a:t>
            </a:r>
            <a:r>
              <a:rPr lang="en-US" sz="1600" b="1" dirty="0">
                <a:solidFill>
                  <a:schemeClr val="bg1"/>
                </a:solidFill>
              </a:rPr>
              <a:t>PII</a:t>
            </a:r>
            <a:r>
              <a:rPr lang="en-US" sz="1600" dirty="0">
                <a:solidFill>
                  <a:schemeClr val="bg1"/>
                </a:solidFill>
              </a:rPr>
              <a:t> is </a:t>
            </a:r>
            <a:r>
              <a:rPr lang="en-US" sz="1600" b="1" dirty="0">
                <a:solidFill>
                  <a:schemeClr val="bg1"/>
                </a:solidFill>
              </a:rPr>
              <a:t>PHI.</a:t>
            </a:r>
          </a:p>
          <a:p>
            <a:pPr>
              <a:spcBef>
                <a:spcPts val="600"/>
              </a:spcBef>
            </a:pPr>
            <a:r>
              <a:rPr lang="en-US" sz="1600" dirty="0">
                <a:solidFill>
                  <a:schemeClr val="bg1"/>
                </a:solidFill>
              </a:rPr>
              <a:t>Everyone who works with or for Oaklawn is responsible for keeping </a:t>
            </a:r>
            <a:r>
              <a:rPr lang="en-US" sz="1600" b="1" dirty="0">
                <a:solidFill>
                  <a:schemeClr val="bg1"/>
                </a:solidFill>
              </a:rPr>
              <a:t>PHI</a:t>
            </a:r>
            <a:r>
              <a:rPr lang="en-US" sz="1600" dirty="0">
                <a:solidFill>
                  <a:schemeClr val="bg1"/>
                </a:solidFill>
              </a:rPr>
              <a:t> and </a:t>
            </a:r>
            <a:r>
              <a:rPr lang="en-US" sz="1600" b="1" dirty="0">
                <a:solidFill>
                  <a:schemeClr val="bg1"/>
                </a:solidFill>
              </a:rPr>
              <a:t>PII</a:t>
            </a:r>
            <a:r>
              <a:rPr lang="en-US" sz="1600" dirty="0">
                <a:solidFill>
                  <a:schemeClr val="bg1"/>
                </a:solidFill>
              </a:rPr>
              <a:t> safe and secure.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5400000" flipV="1">
            <a:off x="9232774" y="0"/>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custDataLst>
      <p:tags r:id="rId1"/>
    </p:custDataLst>
    <p:extLst>
      <p:ext uri="{BB962C8B-B14F-4D97-AF65-F5344CB8AC3E}">
        <p14:creationId xmlns:p14="http://schemas.microsoft.com/office/powerpoint/2010/main" val="320031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t>Patient Rights &amp; NPP (Privacy Rule) </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4490827" cy="3597470"/>
          </a:xfrm>
        </p:spPr>
        <p:txBody>
          <a:bodyPr>
            <a:normAutofit fontScale="85000" lnSpcReduction="10000"/>
          </a:bodyPr>
          <a:lstStyle/>
          <a:p>
            <a:pPr>
              <a:spcBef>
                <a:spcPts val="600"/>
              </a:spcBef>
            </a:pPr>
            <a:r>
              <a:rPr lang="en-US" dirty="0">
                <a:solidFill>
                  <a:schemeClr val="bg1"/>
                </a:solidFill>
              </a:rPr>
              <a:t>Patients have the right to:</a:t>
            </a:r>
          </a:p>
          <a:p>
            <a:pPr marL="342900" indent="-342900">
              <a:spcBef>
                <a:spcPts val="600"/>
              </a:spcBef>
              <a:buFont typeface="Arial" panose="020B0604020202020204" pitchFamily="34" charset="0"/>
              <a:buChar char="•"/>
            </a:pPr>
            <a:r>
              <a:rPr lang="en-US" dirty="0">
                <a:solidFill>
                  <a:schemeClr val="bg1"/>
                </a:solidFill>
              </a:rPr>
              <a:t>See and get copies of their records.</a:t>
            </a:r>
          </a:p>
          <a:p>
            <a:pPr marL="342900" indent="-342900">
              <a:spcBef>
                <a:spcPts val="600"/>
              </a:spcBef>
              <a:buFont typeface="Arial" panose="020B0604020202020204" pitchFamily="34" charset="0"/>
              <a:buChar char="•"/>
            </a:pPr>
            <a:r>
              <a:rPr lang="en-US" dirty="0">
                <a:solidFill>
                  <a:schemeClr val="bg1"/>
                </a:solidFill>
              </a:rPr>
              <a:t>Ask for corrections.</a:t>
            </a:r>
          </a:p>
          <a:p>
            <a:pPr marL="342900" indent="-342900">
              <a:spcBef>
                <a:spcPts val="600"/>
              </a:spcBef>
              <a:buFont typeface="Arial" panose="020B0604020202020204" pitchFamily="34" charset="0"/>
              <a:buChar char="•"/>
            </a:pPr>
            <a:r>
              <a:rPr lang="en-US" dirty="0">
                <a:solidFill>
                  <a:schemeClr val="bg1"/>
                </a:solidFill>
              </a:rPr>
              <a:t>Pay out-of-pocket and keep it from insurance </a:t>
            </a:r>
          </a:p>
          <a:p>
            <a:pPr marL="342900" indent="-342900">
              <a:spcBef>
                <a:spcPts val="600"/>
              </a:spcBef>
              <a:buFont typeface="Arial" panose="020B0604020202020204" pitchFamily="34" charset="0"/>
              <a:buChar char="•"/>
            </a:pPr>
            <a:r>
              <a:rPr lang="en-US" dirty="0" err="1">
                <a:solidFill>
                  <a:schemeClr val="bg1"/>
                </a:solidFill>
              </a:rPr>
              <a:t>Opt</a:t>
            </a:r>
            <a:r>
              <a:rPr lang="en-US" dirty="0">
                <a:solidFill>
                  <a:schemeClr val="bg1"/>
                </a:solidFill>
              </a:rPr>
              <a:t> out of the hospital directory.</a:t>
            </a:r>
          </a:p>
          <a:p>
            <a:pPr>
              <a:spcBef>
                <a:spcPts val="600"/>
              </a:spcBef>
            </a:pPr>
            <a:endParaRPr lang="en-US" dirty="0">
              <a:solidFill>
                <a:schemeClr val="bg1"/>
              </a:solidFill>
            </a:endParaRPr>
          </a:p>
          <a:p>
            <a:pPr>
              <a:spcBef>
                <a:spcPts val="600"/>
              </a:spcBef>
            </a:pPr>
            <a:r>
              <a:rPr lang="en-US" b="1" dirty="0">
                <a:solidFill>
                  <a:schemeClr val="bg1"/>
                </a:solidFill>
              </a:rPr>
              <a:t>Example</a:t>
            </a:r>
            <a:r>
              <a:rPr lang="en-US" dirty="0">
                <a:solidFill>
                  <a:schemeClr val="bg1"/>
                </a:solidFill>
              </a:rPr>
              <a:t>: A patient pays cash for counseling and asks insurance not to see it. Oaklawn must honor this request.</a:t>
            </a:r>
          </a:p>
          <a:p>
            <a:r>
              <a:rPr lang="en-US" dirty="0">
                <a:solidFill>
                  <a:schemeClr val="bg1"/>
                </a:solidFill>
              </a:rPr>
              <a:t>Patient Rights are explained in the </a:t>
            </a:r>
            <a:r>
              <a:rPr lang="en-US" sz="2000" b="1" dirty="0">
                <a:solidFill>
                  <a:schemeClr val="bg1"/>
                </a:solidFill>
              </a:rPr>
              <a:t>Notice of Privacy Practices  </a:t>
            </a:r>
            <a:r>
              <a:rPr lang="en-US" sz="2000" dirty="0">
                <a:solidFill>
                  <a:schemeClr val="bg1"/>
                </a:solidFill>
              </a:rPr>
              <a:t>or</a:t>
            </a:r>
            <a:r>
              <a:rPr lang="en-US" sz="2000" b="1" dirty="0">
                <a:solidFill>
                  <a:schemeClr val="bg1"/>
                </a:solidFill>
              </a:rPr>
              <a:t> NPP</a:t>
            </a:r>
            <a:r>
              <a:rPr lang="en-US" dirty="0">
                <a:solidFill>
                  <a:schemeClr val="bg1"/>
                </a:solidFill>
              </a:rPr>
              <a:t>. </a:t>
            </a:r>
          </a:p>
          <a:p>
            <a:r>
              <a:rPr lang="en-US" dirty="0">
                <a:solidFill>
                  <a:schemeClr val="bg1"/>
                </a:solidFill>
              </a:rPr>
              <a:t>The </a:t>
            </a:r>
            <a:r>
              <a:rPr lang="en-US" b="1" dirty="0">
                <a:solidFill>
                  <a:schemeClr val="bg1"/>
                </a:solidFill>
              </a:rPr>
              <a:t>NPP</a:t>
            </a:r>
            <a:r>
              <a:rPr lang="en-US" dirty="0">
                <a:solidFill>
                  <a:schemeClr val="bg1"/>
                </a:solidFill>
              </a:rPr>
              <a:t> is not optional. It is required by law. </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81898" y="2676525"/>
            <a:ext cx="4490827" cy="3597470"/>
          </a:xfrm>
        </p:spPr>
        <p:txBody>
          <a:bodyPr>
            <a:normAutofit fontScale="92500" lnSpcReduction="10000"/>
          </a:bodyPr>
          <a:lstStyle/>
          <a:p>
            <a:pPr>
              <a:spcBef>
                <a:spcPts val="600"/>
              </a:spcBef>
            </a:pPr>
            <a:r>
              <a:rPr lang="en-US" sz="1600" dirty="0">
                <a:solidFill>
                  <a:schemeClr val="bg1"/>
                </a:solidFill>
              </a:rPr>
              <a:t>The </a:t>
            </a:r>
            <a:r>
              <a:rPr lang="en-US" sz="1600" b="1" dirty="0">
                <a:solidFill>
                  <a:schemeClr val="bg1"/>
                </a:solidFill>
              </a:rPr>
              <a:t>NPP</a:t>
            </a:r>
            <a:r>
              <a:rPr lang="en-US" sz="1600" dirty="0">
                <a:solidFill>
                  <a:schemeClr val="bg1"/>
                </a:solidFill>
              </a:rPr>
              <a:t> explains: </a:t>
            </a:r>
          </a:p>
          <a:p>
            <a:pPr marL="342900" indent="-342900">
              <a:spcBef>
                <a:spcPts val="600"/>
              </a:spcBef>
              <a:buFont typeface="Arial" panose="020B0604020202020204" pitchFamily="34" charset="0"/>
              <a:buChar char="•"/>
            </a:pPr>
            <a:r>
              <a:rPr lang="en-US" sz="1600" dirty="0">
                <a:solidFill>
                  <a:schemeClr val="bg1"/>
                </a:solidFill>
              </a:rPr>
              <a:t>How Oaklawn can use and share a patient’s health information for treatment, payment, and healthcare operations.</a:t>
            </a:r>
          </a:p>
          <a:p>
            <a:pPr marL="342900" indent="-342900">
              <a:spcBef>
                <a:spcPts val="600"/>
              </a:spcBef>
              <a:buFont typeface="Arial" panose="020B0604020202020204" pitchFamily="34" charset="0"/>
              <a:buChar char="•"/>
            </a:pPr>
            <a:r>
              <a:rPr lang="en-US" sz="1600" dirty="0">
                <a:solidFill>
                  <a:schemeClr val="bg1"/>
                </a:solidFill>
              </a:rPr>
              <a:t>The patient’s rights</a:t>
            </a:r>
          </a:p>
          <a:p>
            <a:pPr marL="342900" indent="-342900">
              <a:spcBef>
                <a:spcPts val="600"/>
              </a:spcBef>
              <a:buFont typeface="Arial" panose="020B0604020202020204" pitchFamily="34" charset="0"/>
              <a:buChar char="•"/>
            </a:pPr>
            <a:r>
              <a:rPr lang="en-US" sz="1600" dirty="0">
                <a:solidFill>
                  <a:schemeClr val="bg1"/>
                </a:solidFill>
              </a:rPr>
              <a:t>The limits on when we may share health information without the patient’s permission (for example, to protect safety or meet legal requirements)</a:t>
            </a:r>
          </a:p>
          <a:p>
            <a:pPr>
              <a:spcBef>
                <a:spcPts val="600"/>
              </a:spcBef>
            </a:pPr>
            <a:r>
              <a:rPr lang="en-US" sz="1600" dirty="0">
                <a:solidFill>
                  <a:schemeClr val="bg1"/>
                </a:solidFill>
              </a:rPr>
              <a:t>As workforce members, your role is to: </a:t>
            </a:r>
          </a:p>
          <a:p>
            <a:pPr marL="342900" indent="-342900">
              <a:spcBef>
                <a:spcPts val="600"/>
              </a:spcBef>
              <a:buFont typeface="Arial" panose="020B0604020202020204" pitchFamily="34" charset="0"/>
              <a:buChar char="•"/>
            </a:pPr>
            <a:r>
              <a:rPr lang="en-US" sz="1600" dirty="0">
                <a:solidFill>
                  <a:schemeClr val="bg1"/>
                </a:solidFill>
              </a:rPr>
              <a:t>Make sure patients receive the NPP when they first come for care.</a:t>
            </a:r>
          </a:p>
          <a:p>
            <a:pPr marL="342900" indent="-342900">
              <a:spcBef>
                <a:spcPts val="600"/>
              </a:spcBef>
              <a:buFont typeface="Arial" panose="020B0604020202020204" pitchFamily="34" charset="0"/>
              <a:buChar char="•"/>
            </a:pPr>
            <a:r>
              <a:rPr lang="en-US" sz="1600" dirty="0">
                <a:solidFill>
                  <a:schemeClr val="bg1"/>
                </a:solidFill>
              </a:rPr>
              <a:t>Be prepared to answer basic questions about what it is.</a:t>
            </a:r>
          </a:p>
          <a:p>
            <a:pPr marL="342900" indent="-342900">
              <a:spcBef>
                <a:spcPts val="600"/>
              </a:spcBef>
              <a:buFont typeface="Arial" panose="020B0604020202020204" pitchFamily="34" charset="0"/>
              <a:buChar char="•"/>
            </a:pPr>
            <a:r>
              <a:rPr lang="en-US" sz="1600" dirty="0">
                <a:solidFill>
                  <a:schemeClr val="bg1"/>
                </a:solidFill>
              </a:rPr>
              <a:t>Direct patients to the Privacy Officer if they want more details or to exercise their rights</a:t>
            </a:r>
            <a:r>
              <a:rPr lang="en-US" sz="1400" dirty="0">
                <a:solidFill>
                  <a:schemeClr val="bg1"/>
                </a:solidFill>
              </a:rPr>
              <a:t>.</a:t>
            </a:r>
          </a:p>
        </p:txBody>
      </p:sp>
    </p:spTree>
    <p:custDataLst>
      <p:tags r:id="rId1"/>
    </p:custDataLst>
    <p:extLst>
      <p:ext uri="{BB962C8B-B14F-4D97-AF65-F5344CB8AC3E}">
        <p14:creationId xmlns:p14="http://schemas.microsoft.com/office/powerpoint/2010/main" val="888484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5096-65A8-1299-A8A8-92AA6CA70B07}"/>
              </a:ext>
            </a:extLst>
          </p:cNvPr>
          <p:cNvSpPr>
            <a:spLocks noGrp="1"/>
          </p:cNvSpPr>
          <p:nvPr>
            <p:ph type="title"/>
          </p:nvPr>
        </p:nvSpPr>
        <p:spPr/>
        <p:txBody>
          <a:bodyPr/>
          <a:lstStyle/>
          <a:p>
            <a:r>
              <a:rPr lang="en-US" dirty="0">
                <a:solidFill>
                  <a:schemeClr val="bg1"/>
                </a:solidFill>
              </a:rPr>
              <a:t>Minimum Necessary</a:t>
            </a:r>
          </a:p>
        </p:txBody>
      </p:sp>
      <p:sp>
        <p:nvSpPr>
          <p:cNvPr id="3" name="Content Placeholder 2">
            <a:extLst>
              <a:ext uri="{FF2B5EF4-FFF2-40B4-BE49-F238E27FC236}">
                <a16:creationId xmlns:a16="http://schemas.microsoft.com/office/drawing/2014/main" id="{1D86B532-745E-E4BF-3B6C-C2CF5CDD0F24}"/>
              </a:ext>
            </a:extLst>
          </p:cNvPr>
          <p:cNvSpPr>
            <a:spLocks noGrp="1"/>
          </p:cNvSpPr>
          <p:nvPr>
            <p:ph sz="quarter" idx="13"/>
          </p:nvPr>
        </p:nvSpPr>
        <p:spPr>
          <a:xfrm>
            <a:off x="1874067" y="2245794"/>
            <a:ext cx="9594033" cy="4064471"/>
          </a:xfrm>
        </p:spPr>
        <p:txBody>
          <a:bodyPr>
            <a:normAutofit fontScale="92500"/>
          </a:bodyPr>
          <a:lstStyle/>
          <a:p>
            <a:pPr marL="0" indent="0">
              <a:spcBef>
                <a:spcPts val="1200"/>
              </a:spcBef>
              <a:buNone/>
            </a:pPr>
            <a:r>
              <a:rPr lang="en-US" sz="1600" dirty="0">
                <a:solidFill>
                  <a:schemeClr val="bg1"/>
                </a:solidFill>
              </a:rPr>
              <a:t>The </a:t>
            </a:r>
            <a:r>
              <a:rPr lang="en-US" sz="1600" b="1" dirty="0">
                <a:solidFill>
                  <a:schemeClr val="bg1"/>
                </a:solidFill>
              </a:rPr>
              <a:t>minimum necessary</a:t>
            </a:r>
            <a:r>
              <a:rPr lang="en-US" sz="1600" dirty="0">
                <a:solidFill>
                  <a:schemeClr val="bg1"/>
                </a:solidFill>
              </a:rPr>
              <a:t> rule means that when you use, share, or look at a patient’s </a:t>
            </a:r>
            <a:r>
              <a:rPr lang="en-US" sz="1600" b="1" dirty="0">
                <a:solidFill>
                  <a:schemeClr val="bg1"/>
                </a:solidFill>
              </a:rPr>
              <a:t>PHI</a:t>
            </a:r>
            <a:r>
              <a:rPr lang="en-US" sz="1600" dirty="0">
                <a:solidFill>
                  <a:schemeClr val="bg1"/>
                </a:solidFill>
              </a:rPr>
              <a:t> you should only access or use the smallest amount of information needed to do your job.</a:t>
            </a:r>
          </a:p>
          <a:p>
            <a:pPr>
              <a:spcBef>
                <a:spcPts val="1200"/>
              </a:spcBef>
            </a:pPr>
            <a:r>
              <a:rPr lang="en-US" sz="1600" dirty="0">
                <a:solidFill>
                  <a:schemeClr val="bg1"/>
                </a:solidFill>
              </a:rPr>
              <a:t>The goal is to protect patient privacy by making sure </a:t>
            </a:r>
            <a:r>
              <a:rPr lang="en-US" sz="1600" b="1" dirty="0">
                <a:solidFill>
                  <a:schemeClr val="bg1"/>
                </a:solidFill>
              </a:rPr>
              <a:t>PHI</a:t>
            </a:r>
            <a:r>
              <a:rPr lang="en-US" sz="1600" dirty="0">
                <a:solidFill>
                  <a:schemeClr val="bg1"/>
                </a:solidFill>
              </a:rPr>
              <a:t> is shared only on a “need-to-know” basis.</a:t>
            </a:r>
          </a:p>
          <a:p>
            <a:pPr>
              <a:spcBef>
                <a:spcPts val="1200"/>
              </a:spcBef>
            </a:pPr>
            <a:r>
              <a:rPr lang="en-US" sz="1600" dirty="0">
                <a:solidFill>
                  <a:schemeClr val="bg1"/>
                </a:solidFill>
              </a:rPr>
              <a:t>Key Points: </a:t>
            </a:r>
          </a:p>
          <a:p>
            <a:pPr lvl="1">
              <a:spcBef>
                <a:spcPts val="1200"/>
              </a:spcBef>
            </a:pPr>
            <a:r>
              <a:rPr lang="en-US" sz="1600" dirty="0">
                <a:solidFill>
                  <a:schemeClr val="bg1"/>
                </a:solidFill>
              </a:rPr>
              <a:t>Do not access full records if you only need one piece of information.</a:t>
            </a:r>
          </a:p>
          <a:p>
            <a:pPr lvl="1">
              <a:spcBef>
                <a:spcPts val="1200"/>
              </a:spcBef>
            </a:pPr>
            <a:r>
              <a:rPr lang="en-US" sz="1600" dirty="0">
                <a:solidFill>
                  <a:schemeClr val="bg1"/>
                </a:solidFill>
              </a:rPr>
              <a:t>Share only what is needed when talking to coworkers, insurance companies, or others involved in care.</a:t>
            </a:r>
          </a:p>
          <a:p>
            <a:pPr lvl="1">
              <a:spcBef>
                <a:spcPts val="1200"/>
              </a:spcBef>
            </a:pPr>
            <a:r>
              <a:rPr lang="en-US" sz="1600" dirty="0">
                <a:solidFill>
                  <a:schemeClr val="bg1"/>
                </a:solidFill>
              </a:rPr>
              <a:t>Limit what you see just because you can open a record does not mean you should.</a:t>
            </a:r>
          </a:p>
          <a:p>
            <a:pPr marL="0" indent="0">
              <a:spcBef>
                <a:spcPts val="1200"/>
              </a:spcBef>
              <a:buNone/>
            </a:pPr>
            <a:r>
              <a:rPr lang="en-US" sz="1600" b="1" dirty="0">
                <a:solidFill>
                  <a:schemeClr val="bg1"/>
                </a:solidFill>
              </a:rPr>
              <a:t>Examples</a:t>
            </a:r>
            <a:r>
              <a:rPr lang="en-US" sz="1600" dirty="0">
                <a:solidFill>
                  <a:schemeClr val="bg1"/>
                </a:solidFill>
              </a:rPr>
              <a:t>: </a:t>
            </a:r>
          </a:p>
          <a:p>
            <a:pPr>
              <a:spcBef>
                <a:spcPts val="1200"/>
              </a:spcBef>
            </a:pPr>
            <a:r>
              <a:rPr lang="en-US" sz="1600" dirty="0">
                <a:solidFill>
                  <a:schemeClr val="bg1"/>
                </a:solidFill>
              </a:rPr>
              <a:t>A lab technician runs a blood test and records the test result. They do not need to review the patient’s last office visit.</a:t>
            </a:r>
          </a:p>
          <a:p>
            <a:pPr>
              <a:spcBef>
                <a:spcPts val="1200"/>
              </a:spcBef>
            </a:pPr>
            <a:r>
              <a:rPr lang="en-US" sz="1600" dirty="0">
                <a:solidFill>
                  <a:schemeClr val="bg1"/>
                </a:solidFill>
              </a:rPr>
              <a:t>If billing staff needs the patient’s insurance number, they should not be given the full medical history.</a:t>
            </a:r>
          </a:p>
          <a:p>
            <a:pPr>
              <a:spcBef>
                <a:spcPts val="1200"/>
              </a:spcBef>
            </a:pPr>
            <a:r>
              <a:rPr lang="en-US" sz="1600" dirty="0">
                <a:solidFill>
                  <a:schemeClr val="bg1"/>
                </a:solidFill>
              </a:rPr>
              <a:t>Housekeeping may know a patient’s room number to clean it. They do not need to know the patient’s treatment plan.</a:t>
            </a:r>
          </a:p>
        </p:txBody>
      </p:sp>
    </p:spTree>
    <p:custDataLst>
      <p:tags r:id="rId1"/>
    </p:custDataLst>
    <p:extLst>
      <p:ext uri="{BB962C8B-B14F-4D97-AF65-F5344CB8AC3E}">
        <p14:creationId xmlns:p14="http://schemas.microsoft.com/office/powerpoint/2010/main" val="4172287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72F6-2773-8CF7-E99E-020A9C8A10E4}"/>
              </a:ext>
            </a:extLst>
          </p:cNvPr>
          <p:cNvSpPr>
            <a:spLocks noGrp="1"/>
          </p:cNvSpPr>
          <p:nvPr>
            <p:ph type="title"/>
          </p:nvPr>
        </p:nvSpPr>
        <p:spPr/>
        <p:txBody>
          <a:bodyPr/>
          <a:lstStyle/>
          <a:p>
            <a:r>
              <a:rPr lang="en-US" dirty="0"/>
              <a:t>Sharing PHI: When is it Allowed?</a:t>
            </a:r>
          </a:p>
        </p:txBody>
      </p:sp>
      <p:sp>
        <p:nvSpPr>
          <p:cNvPr id="3" name="Content Placeholder 2">
            <a:extLst>
              <a:ext uri="{FF2B5EF4-FFF2-40B4-BE49-F238E27FC236}">
                <a16:creationId xmlns:a16="http://schemas.microsoft.com/office/drawing/2014/main" id="{3676E767-E58B-650D-C115-C83C85DBA077}"/>
              </a:ext>
            </a:extLst>
          </p:cNvPr>
          <p:cNvSpPr>
            <a:spLocks noGrp="1"/>
          </p:cNvSpPr>
          <p:nvPr>
            <p:ph sz="quarter" idx="13"/>
          </p:nvPr>
        </p:nvSpPr>
        <p:spPr>
          <a:xfrm>
            <a:off x="594358" y="2281918"/>
            <a:ext cx="9527415" cy="4183050"/>
          </a:xfrm>
        </p:spPr>
        <p:txBody>
          <a:bodyPr>
            <a:normAutofit fontScale="92500" lnSpcReduction="20000"/>
          </a:bodyPr>
          <a:lstStyle/>
          <a:p>
            <a:pPr>
              <a:lnSpc>
                <a:spcPct val="100000"/>
              </a:lnSpc>
              <a:spcBef>
                <a:spcPts val="600"/>
              </a:spcBef>
            </a:pPr>
            <a:r>
              <a:rPr lang="en-US" sz="1800" dirty="0">
                <a:solidFill>
                  <a:srgbClr val="00B050"/>
                </a:solidFill>
              </a:rPr>
              <a:t>PHI </a:t>
            </a:r>
            <a:r>
              <a:rPr lang="en-US" sz="1800" b="0" dirty="0">
                <a:solidFill>
                  <a:srgbClr val="00B050"/>
                </a:solidFill>
              </a:rPr>
              <a:t>can be shared without patient consent only if:</a:t>
            </a:r>
          </a:p>
          <a:p>
            <a:pPr lvl="1">
              <a:lnSpc>
                <a:spcPct val="100000"/>
              </a:lnSpc>
            </a:pPr>
            <a:r>
              <a:rPr lang="en-US" sz="1600" dirty="0"/>
              <a:t>Required by law (e.g., court order if required conditions are met).</a:t>
            </a:r>
          </a:p>
          <a:p>
            <a:pPr lvl="1">
              <a:lnSpc>
                <a:spcPct val="100000"/>
              </a:lnSpc>
            </a:pPr>
            <a:r>
              <a:rPr lang="en-US" sz="1600" dirty="0"/>
              <a:t>For public health and safety (e.g., disease reporting).</a:t>
            </a:r>
          </a:p>
          <a:p>
            <a:pPr lvl="1">
              <a:lnSpc>
                <a:spcPct val="100000"/>
              </a:lnSpc>
            </a:pPr>
            <a:r>
              <a:rPr lang="en-US" sz="1600" dirty="0"/>
              <a:t>For worker’s compensation. </a:t>
            </a:r>
          </a:p>
          <a:p>
            <a:pPr lvl="1">
              <a:lnSpc>
                <a:spcPct val="100000"/>
              </a:lnSpc>
            </a:pPr>
            <a:r>
              <a:rPr lang="en-US" sz="1600" dirty="0"/>
              <a:t>For oversight and compliance (e.g., Office of the Inspector General or Office of Civil Rights).</a:t>
            </a:r>
          </a:p>
          <a:p>
            <a:pPr lvl="1">
              <a:lnSpc>
                <a:spcPct val="100000"/>
              </a:lnSpc>
            </a:pPr>
            <a:r>
              <a:rPr lang="en-US" sz="1600" dirty="0"/>
              <a:t>For </a:t>
            </a:r>
            <a:r>
              <a:rPr lang="en-US" sz="1600" b="1" dirty="0"/>
              <a:t>Treatment, Payment, and Healthcare Operations </a:t>
            </a:r>
            <a:r>
              <a:rPr lang="en-US" sz="1600" dirty="0"/>
              <a:t>(</a:t>
            </a:r>
            <a:r>
              <a:rPr lang="en-US" sz="1600" b="1" dirty="0"/>
              <a:t>TPO</a:t>
            </a:r>
            <a:r>
              <a:rPr lang="en-US" sz="1600" dirty="0"/>
              <a:t>):</a:t>
            </a:r>
          </a:p>
          <a:p>
            <a:pPr lvl="2">
              <a:lnSpc>
                <a:spcPct val="100000"/>
              </a:lnSpc>
              <a:spcBef>
                <a:spcPts val="600"/>
              </a:spcBef>
            </a:pPr>
            <a:r>
              <a:rPr lang="en-US" sz="1600" b="1" dirty="0"/>
              <a:t>Treatment</a:t>
            </a:r>
            <a:r>
              <a:rPr lang="en-US" sz="1600" dirty="0"/>
              <a:t>: Sharing information between doctors, nurses, and other providers directly involved in a patient’s care.</a:t>
            </a:r>
          </a:p>
          <a:p>
            <a:pPr lvl="2">
              <a:lnSpc>
                <a:spcPct val="100000"/>
              </a:lnSpc>
              <a:spcBef>
                <a:spcPts val="600"/>
              </a:spcBef>
            </a:pPr>
            <a:r>
              <a:rPr lang="en-US" sz="1600" b="1" dirty="0"/>
              <a:t>Payment</a:t>
            </a:r>
            <a:r>
              <a:rPr lang="en-US" sz="1600" dirty="0"/>
              <a:t>: Sending necessary information to insurance companies to get paid for services.</a:t>
            </a:r>
          </a:p>
          <a:p>
            <a:pPr lvl="2">
              <a:lnSpc>
                <a:spcPct val="100000"/>
              </a:lnSpc>
              <a:spcBef>
                <a:spcPts val="600"/>
              </a:spcBef>
            </a:pPr>
            <a:r>
              <a:rPr lang="en-US" sz="1600" b="1" dirty="0"/>
              <a:t>Healthcare Operations</a:t>
            </a:r>
            <a:r>
              <a:rPr lang="en-US" sz="1600" dirty="0"/>
              <a:t>: Quality improvement, audits, or staff training.</a:t>
            </a:r>
          </a:p>
          <a:p>
            <a:pPr>
              <a:lnSpc>
                <a:spcPct val="100000"/>
              </a:lnSpc>
              <a:spcBef>
                <a:spcPts val="600"/>
              </a:spcBef>
            </a:pPr>
            <a:r>
              <a:rPr lang="en-US" sz="1800" b="0" dirty="0">
                <a:solidFill>
                  <a:srgbClr val="00B050"/>
                </a:solidFill>
              </a:rPr>
              <a:t>Always use the </a:t>
            </a:r>
            <a:r>
              <a:rPr lang="en-US" sz="1800" dirty="0">
                <a:solidFill>
                  <a:srgbClr val="00B050"/>
                </a:solidFill>
              </a:rPr>
              <a:t>minimum necessary </a:t>
            </a:r>
            <a:r>
              <a:rPr lang="en-US" sz="1800" b="0" dirty="0">
                <a:solidFill>
                  <a:srgbClr val="00B050"/>
                </a:solidFill>
              </a:rPr>
              <a:t>rule.</a:t>
            </a:r>
          </a:p>
          <a:p>
            <a:pPr>
              <a:lnSpc>
                <a:spcPct val="100000"/>
              </a:lnSpc>
              <a:spcBef>
                <a:spcPts val="600"/>
              </a:spcBef>
            </a:pPr>
            <a:r>
              <a:rPr lang="en-US" sz="1800" b="0" dirty="0">
                <a:solidFill>
                  <a:srgbClr val="00B050"/>
                </a:solidFill>
              </a:rPr>
              <a:t>Patients have the right to read or get a copy of their own medical record. This must be arranged through the Health Information Management (HIM) Department.</a:t>
            </a:r>
          </a:p>
          <a:p>
            <a:pPr lvl="1">
              <a:lnSpc>
                <a:spcPct val="100000"/>
              </a:lnSpc>
            </a:pPr>
            <a:r>
              <a:rPr lang="en-US" sz="1600" b="0" dirty="0"/>
              <a:t>When a patient reviews their record, an Oaklawn staff member must be present. Records may also be reviewed under supervision by someone the patient has authorized, or when the law allows it.</a:t>
            </a:r>
          </a:p>
        </p:txBody>
      </p:sp>
    </p:spTree>
    <p:custDataLst>
      <p:tags r:id="rId1"/>
    </p:custDataLst>
    <p:extLst>
      <p:ext uri="{BB962C8B-B14F-4D97-AF65-F5344CB8AC3E}">
        <p14:creationId xmlns:p14="http://schemas.microsoft.com/office/powerpoint/2010/main" val="2319872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D20B-1BE7-0A60-21E8-FF896C0D7D9F}"/>
              </a:ext>
            </a:extLst>
          </p:cNvPr>
          <p:cNvSpPr>
            <a:spLocks noGrp="1"/>
          </p:cNvSpPr>
          <p:nvPr>
            <p:ph type="title"/>
          </p:nvPr>
        </p:nvSpPr>
        <p:spPr>
          <a:xfrm>
            <a:off x="1599062" y="874899"/>
            <a:ext cx="8320107" cy="1090140"/>
          </a:xfrm>
        </p:spPr>
        <p:txBody>
          <a:bodyPr/>
          <a:lstStyle/>
          <a:p>
            <a:r>
              <a:rPr lang="en-US" dirty="0"/>
              <a:t>ePHI (Security Rule) </a:t>
            </a:r>
          </a:p>
        </p:txBody>
      </p:sp>
      <p:sp>
        <p:nvSpPr>
          <p:cNvPr id="3" name="Content Placeholder 2">
            <a:extLst>
              <a:ext uri="{FF2B5EF4-FFF2-40B4-BE49-F238E27FC236}">
                <a16:creationId xmlns:a16="http://schemas.microsoft.com/office/drawing/2014/main" id="{88D42272-27EA-8D69-63C2-235F3F707679}"/>
              </a:ext>
            </a:extLst>
          </p:cNvPr>
          <p:cNvSpPr>
            <a:spLocks noGrp="1"/>
          </p:cNvSpPr>
          <p:nvPr>
            <p:ph sz="quarter" idx="13"/>
          </p:nvPr>
        </p:nvSpPr>
        <p:spPr>
          <a:xfrm>
            <a:off x="595523" y="2676525"/>
            <a:ext cx="5163593" cy="3597470"/>
          </a:xfrm>
        </p:spPr>
        <p:txBody>
          <a:bodyPr>
            <a:normAutofit/>
          </a:bodyPr>
          <a:lstStyle/>
          <a:p>
            <a:pPr>
              <a:spcBef>
                <a:spcPts val="600"/>
              </a:spcBef>
            </a:pPr>
            <a:r>
              <a:rPr lang="en-US" sz="1600" dirty="0">
                <a:solidFill>
                  <a:schemeClr val="bg1"/>
                </a:solidFill>
              </a:rPr>
              <a:t>What is ePHI? </a:t>
            </a:r>
          </a:p>
          <a:p>
            <a:pPr marL="342900" indent="-342900">
              <a:spcBef>
                <a:spcPts val="600"/>
              </a:spcBef>
              <a:buFont typeface="Arial" panose="020B0604020202020204" pitchFamily="34" charset="0"/>
              <a:buChar char="•"/>
            </a:pPr>
            <a:r>
              <a:rPr lang="en-US" sz="1600" dirty="0">
                <a:solidFill>
                  <a:schemeClr val="bg1"/>
                </a:solidFill>
              </a:rPr>
              <a:t>Any health information stored, sent, or received electronically (e.g., computers, email, EHR, phones, tablets, fax, etc.).</a:t>
            </a:r>
          </a:p>
          <a:p>
            <a:pPr marL="342900" indent="-342900">
              <a:spcBef>
                <a:spcPts val="600"/>
              </a:spcBef>
              <a:buFont typeface="Arial" panose="020B0604020202020204" pitchFamily="34" charset="0"/>
              <a:buChar char="•"/>
            </a:pPr>
            <a:r>
              <a:rPr lang="en-US" sz="1600" dirty="0">
                <a:solidFill>
                  <a:schemeClr val="bg1"/>
                </a:solidFill>
              </a:rPr>
              <a:t>This includes all </a:t>
            </a:r>
            <a:r>
              <a:rPr lang="en-US" sz="1600" b="1" dirty="0">
                <a:solidFill>
                  <a:schemeClr val="bg1"/>
                </a:solidFill>
              </a:rPr>
              <a:t>PII. </a:t>
            </a:r>
          </a:p>
          <a:p>
            <a:pPr>
              <a:spcBef>
                <a:spcPts val="600"/>
              </a:spcBef>
            </a:pPr>
            <a:r>
              <a:rPr lang="en-US" sz="1600" dirty="0">
                <a:solidFill>
                  <a:schemeClr val="bg1"/>
                </a:solidFill>
              </a:rPr>
              <a:t>The </a:t>
            </a:r>
            <a:r>
              <a:rPr lang="en-US" sz="1600" b="1" dirty="0">
                <a:solidFill>
                  <a:schemeClr val="bg1"/>
                </a:solidFill>
              </a:rPr>
              <a:t>Security Rule </a:t>
            </a:r>
            <a:r>
              <a:rPr lang="en-US" sz="1600" dirty="0">
                <a:solidFill>
                  <a:schemeClr val="bg1"/>
                </a:solidFill>
              </a:rPr>
              <a:t>requires Oaklawn to  protect ePHI through: </a:t>
            </a:r>
          </a:p>
          <a:p>
            <a:pPr marL="342900" indent="-342900">
              <a:spcBef>
                <a:spcPts val="600"/>
              </a:spcBef>
              <a:buFont typeface="Arial" panose="020B0604020202020204" pitchFamily="34" charset="0"/>
              <a:buChar char="•"/>
            </a:pPr>
            <a:r>
              <a:rPr lang="en-US" sz="1600" b="1" dirty="0">
                <a:solidFill>
                  <a:schemeClr val="bg1"/>
                </a:solidFill>
              </a:rPr>
              <a:t>Administrative Safeguards</a:t>
            </a:r>
            <a:r>
              <a:rPr lang="en-US" sz="1600" dirty="0">
                <a:solidFill>
                  <a:schemeClr val="bg1"/>
                </a:solidFill>
              </a:rPr>
              <a:t>: policies, staff training, and access controls.</a:t>
            </a:r>
          </a:p>
          <a:p>
            <a:pPr marL="342900" indent="-342900">
              <a:spcBef>
                <a:spcPts val="600"/>
              </a:spcBef>
              <a:buFont typeface="Arial" panose="020B0604020202020204" pitchFamily="34" charset="0"/>
              <a:buChar char="•"/>
            </a:pPr>
            <a:r>
              <a:rPr lang="en-US" sz="1600" b="1" dirty="0">
                <a:solidFill>
                  <a:schemeClr val="bg1"/>
                </a:solidFill>
              </a:rPr>
              <a:t>Physical Safeguards</a:t>
            </a:r>
            <a:r>
              <a:rPr lang="en-US" sz="1600" dirty="0">
                <a:solidFill>
                  <a:schemeClr val="bg1"/>
                </a:solidFill>
              </a:rPr>
              <a:t>: locked rooms, screen protectors, and secure workstations.</a:t>
            </a:r>
          </a:p>
          <a:p>
            <a:pPr marL="342900" indent="-342900">
              <a:spcBef>
                <a:spcPts val="600"/>
              </a:spcBef>
              <a:buFont typeface="Arial" panose="020B0604020202020204" pitchFamily="34" charset="0"/>
              <a:buChar char="•"/>
            </a:pPr>
            <a:r>
              <a:rPr lang="en-US" sz="1600" b="1" dirty="0">
                <a:solidFill>
                  <a:schemeClr val="bg1"/>
                </a:solidFill>
              </a:rPr>
              <a:t>Technical Safeguards</a:t>
            </a:r>
            <a:r>
              <a:rPr lang="en-US" sz="1600" dirty="0">
                <a:solidFill>
                  <a:schemeClr val="bg1"/>
                </a:solidFill>
              </a:rPr>
              <a:t>: passwords, encryption, firewalls, and audit logs.</a:t>
            </a:r>
          </a:p>
          <a:p>
            <a:pPr>
              <a:spcBef>
                <a:spcPts val="600"/>
              </a:spcBef>
            </a:pPr>
            <a:endParaRPr lang="en-US" sz="1600" dirty="0">
              <a:solidFill>
                <a:schemeClr val="bg1"/>
              </a:solidFill>
            </a:endParaRPr>
          </a:p>
        </p:txBody>
      </p:sp>
      <p:sp>
        <p:nvSpPr>
          <p:cNvPr id="4" name="Content Placeholder 3">
            <a:extLst>
              <a:ext uri="{FF2B5EF4-FFF2-40B4-BE49-F238E27FC236}">
                <a16:creationId xmlns:a16="http://schemas.microsoft.com/office/drawing/2014/main" id="{4E4425B0-4F9E-9001-9DBC-0299CDF13CBD}"/>
              </a:ext>
            </a:extLst>
          </p:cNvPr>
          <p:cNvSpPr>
            <a:spLocks noGrp="1"/>
          </p:cNvSpPr>
          <p:nvPr>
            <p:ph sz="quarter" idx="14"/>
          </p:nvPr>
        </p:nvSpPr>
        <p:spPr>
          <a:xfrm>
            <a:off x="6432886" y="2676525"/>
            <a:ext cx="5163592" cy="3597470"/>
          </a:xfrm>
        </p:spPr>
        <p:txBody>
          <a:bodyPr>
            <a:noAutofit/>
          </a:bodyPr>
          <a:lstStyle/>
          <a:p>
            <a:pPr marL="0" indent="0">
              <a:spcBef>
                <a:spcPts val="600"/>
              </a:spcBef>
              <a:buNone/>
            </a:pPr>
            <a:r>
              <a:rPr lang="en-US" sz="1600" dirty="0">
                <a:solidFill>
                  <a:schemeClr val="bg1"/>
                </a:solidFill>
              </a:rPr>
              <a:t>Lost or stolen Devices</a:t>
            </a:r>
          </a:p>
          <a:p>
            <a:pPr>
              <a:spcBef>
                <a:spcPts val="600"/>
              </a:spcBef>
            </a:pPr>
            <a:r>
              <a:rPr lang="en-US" sz="1600" dirty="0">
                <a:solidFill>
                  <a:schemeClr val="bg1"/>
                </a:solidFill>
              </a:rPr>
              <a:t>Report any lost or stolen device right away, even if you think it had no PHI.</a:t>
            </a:r>
          </a:p>
          <a:p>
            <a:pPr>
              <a:spcBef>
                <a:spcPts val="600"/>
              </a:spcBef>
            </a:pPr>
            <a:r>
              <a:rPr lang="en-US" sz="1600" dirty="0">
                <a:solidFill>
                  <a:schemeClr val="bg1"/>
                </a:solidFill>
              </a:rPr>
              <a:t>This includes laptops, tablets, smartphones, or USB drives.</a:t>
            </a:r>
          </a:p>
          <a:p>
            <a:pPr marL="0" indent="0">
              <a:spcBef>
                <a:spcPts val="600"/>
              </a:spcBef>
              <a:buNone/>
            </a:pPr>
            <a:r>
              <a:rPr lang="en-US" sz="1600" dirty="0">
                <a:solidFill>
                  <a:schemeClr val="bg1"/>
                </a:solidFill>
              </a:rPr>
              <a:t>As workforce members, your role is to: </a:t>
            </a:r>
          </a:p>
          <a:p>
            <a:pPr>
              <a:spcBef>
                <a:spcPts val="600"/>
              </a:spcBef>
            </a:pPr>
            <a:r>
              <a:rPr lang="en-US" sz="1600" dirty="0">
                <a:solidFill>
                  <a:schemeClr val="bg1"/>
                </a:solidFill>
              </a:rPr>
              <a:t>Protect </a:t>
            </a:r>
            <a:r>
              <a:rPr lang="en-US" sz="1600" b="1" dirty="0">
                <a:solidFill>
                  <a:schemeClr val="bg1"/>
                </a:solidFill>
              </a:rPr>
              <a:t>ePHI</a:t>
            </a:r>
            <a:r>
              <a:rPr lang="en-US" sz="1600" dirty="0">
                <a:solidFill>
                  <a:schemeClr val="bg1"/>
                </a:solidFill>
              </a:rPr>
              <a:t>.</a:t>
            </a:r>
          </a:p>
          <a:p>
            <a:pPr>
              <a:spcBef>
                <a:spcPts val="600"/>
              </a:spcBef>
            </a:pPr>
            <a:r>
              <a:rPr lang="en-US" sz="1600" dirty="0">
                <a:solidFill>
                  <a:schemeClr val="bg1"/>
                </a:solidFill>
              </a:rPr>
              <a:t>Lock computers when stepping away.</a:t>
            </a:r>
          </a:p>
          <a:p>
            <a:pPr>
              <a:spcBef>
                <a:spcPts val="600"/>
              </a:spcBef>
            </a:pPr>
            <a:r>
              <a:rPr lang="en-US" sz="1600" dirty="0">
                <a:solidFill>
                  <a:schemeClr val="bg1"/>
                </a:solidFill>
              </a:rPr>
              <a:t>Access and use </a:t>
            </a:r>
            <a:r>
              <a:rPr lang="en-US" sz="1600" b="1" dirty="0">
                <a:solidFill>
                  <a:schemeClr val="bg1"/>
                </a:solidFill>
              </a:rPr>
              <a:t>ePHI</a:t>
            </a:r>
            <a:r>
              <a:rPr lang="en-US" sz="1600" dirty="0">
                <a:solidFill>
                  <a:schemeClr val="bg1"/>
                </a:solidFill>
              </a:rPr>
              <a:t> only when needed for your job.</a:t>
            </a:r>
          </a:p>
          <a:p>
            <a:pPr>
              <a:spcBef>
                <a:spcPts val="600"/>
              </a:spcBef>
            </a:pPr>
            <a:r>
              <a:rPr lang="en-US" sz="1600" u="sng" dirty="0">
                <a:solidFill>
                  <a:schemeClr val="bg1"/>
                </a:solidFill>
              </a:rPr>
              <a:t>Never</a:t>
            </a:r>
            <a:r>
              <a:rPr lang="en-US" sz="1600" dirty="0">
                <a:solidFill>
                  <a:schemeClr val="bg1"/>
                </a:solidFill>
              </a:rPr>
              <a:t> share your password or log in information.</a:t>
            </a:r>
          </a:p>
          <a:p>
            <a:pPr>
              <a:spcBef>
                <a:spcPts val="600"/>
              </a:spcBef>
            </a:pPr>
            <a:r>
              <a:rPr lang="en-US" sz="1600" dirty="0">
                <a:solidFill>
                  <a:schemeClr val="bg1"/>
                </a:solidFill>
              </a:rPr>
              <a:t>Report suspicious emails or potential breaches as soon as possible </a:t>
            </a:r>
            <a:r>
              <a:rPr lang="en-US" sz="1600" u="sng" dirty="0">
                <a:solidFill>
                  <a:schemeClr val="bg1"/>
                </a:solidFill>
              </a:rPr>
              <a:t>by the end of your shift</a:t>
            </a:r>
            <a:r>
              <a:rPr lang="en-US" sz="1600" dirty="0">
                <a:solidFill>
                  <a:schemeClr val="bg1"/>
                </a:solidFill>
              </a:rPr>
              <a:t>.</a:t>
            </a:r>
          </a:p>
        </p:txBody>
      </p:sp>
      <p:grpSp>
        <p:nvGrpSpPr>
          <p:cNvPr id="6" name="Group 5">
            <a:extLst>
              <a:ext uri="{FF2B5EF4-FFF2-40B4-BE49-F238E27FC236}">
                <a16:creationId xmlns:a16="http://schemas.microsoft.com/office/drawing/2014/main" id="{51311660-9D01-ED0E-B23C-6FB3AD7D02E5}"/>
              </a:ext>
              <a:ext uri="{C183D7F6-B498-43B3-948B-1728B52AA6E4}">
                <adec:decorative xmlns:adec="http://schemas.microsoft.com/office/drawing/2017/decorative" val="1"/>
              </a:ext>
            </a:extLst>
          </p:cNvPr>
          <p:cNvGrpSpPr>
            <a:grpSpLocks/>
          </p:cNvGrpSpPr>
          <p:nvPr/>
        </p:nvGrpSpPr>
        <p:grpSpPr bwMode="auto">
          <a:xfrm flipV="1">
            <a:off x="-16534" y="0"/>
            <a:ext cx="2959226" cy="2959226"/>
            <a:chOff x="0" y="12289"/>
            <a:chExt cx="3550" cy="3551"/>
          </a:xfrm>
        </p:grpSpPr>
        <p:sp>
          <p:nvSpPr>
            <p:cNvPr id="7" name="Freeform 19">
              <a:extLst>
                <a:ext uri="{FF2B5EF4-FFF2-40B4-BE49-F238E27FC236}">
                  <a16:creationId xmlns:a16="http://schemas.microsoft.com/office/drawing/2014/main" id="{3767C37A-98BD-53F2-0426-AE31C5BDD1D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schemeClr val="bg1"/>
                </a:solidFill>
              </a:endParaRPr>
            </a:p>
          </p:txBody>
        </p:sp>
        <p:sp>
          <p:nvSpPr>
            <p:cNvPr id="8" name="Freeform 20">
              <a:extLst>
                <a:ext uri="{FF2B5EF4-FFF2-40B4-BE49-F238E27FC236}">
                  <a16:creationId xmlns:a16="http://schemas.microsoft.com/office/drawing/2014/main" id="{80092C2F-E67B-DB3D-A7B4-1F3F26EBF9F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schemeClr val="bg1"/>
                </a:solidFill>
              </a:endParaRPr>
            </a:p>
          </p:txBody>
        </p:sp>
        <p:sp>
          <p:nvSpPr>
            <p:cNvPr id="9" name="Freeform 21">
              <a:extLst>
                <a:ext uri="{FF2B5EF4-FFF2-40B4-BE49-F238E27FC236}">
                  <a16:creationId xmlns:a16="http://schemas.microsoft.com/office/drawing/2014/main" id="{FBA6F7E8-DE86-3CE4-CF4C-0EAAB1C3A19C}"/>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schemeClr val="bg1"/>
                </a:solidFill>
              </a:endParaRPr>
            </a:p>
          </p:txBody>
        </p:sp>
      </p:grpSp>
    </p:spTree>
    <p:custDataLst>
      <p:tags r:id="rId1"/>
    </p:custDataLst>
    <p:extLst>
      <p:ext uri="{BB962C8B-B14F-4D97-AF65-F5344CB8AC3E}">
        <p14:creationId xmlns:p14="http://schemas.microsoft.com/office/powerpoint/2010/main" val="3364343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D1A6-CD8D-2452-3E22-EE554D147575}"/>
              </a:ext>
            </a:extLst>
          </p:cNvPr>
          <p:cNvSpPr>
            <a:spLocks noGrp="1"/>
          </p:cNvSpPr>
          <p:nvPr>
            <p:ph type="title"/>
          </p:nvPr>
        </p:nvSpPr>
        <p:spPr/>
        <p:txBody>
          <a:bodyPr/>
          <a:lstStyle/>
          <a:p>
            <a:r>
              <a:rPr lang="en-US" dirty="0"/>
              <a:t>Everyday Safeguards</a:t>
            </a:r>
          </a:p>
        </p:txBody>
      </p:sp>
      <p:sp>
        <p:nvSpPr>
          <p:cNvPr id="4" name="Content Placeholder 3">
            <a:extLst>
              <a:ext uri="{FF2B5EF4-FFF2-40B4-BE49-F238E27FC236}">
                <a16:creationId xmlns:a16="http://schemas.microsoft.com/office/drawing/2014/main" id="{579118F0-97A4-4350-304F-06AFD378E626}"/>
              </a:ext>
            </a:extLst>
          </p:cNvPr>
          <p:cNvSpPr>
            <a:spLocks noGrp="1"/>
          </p:cNvSpPr>
          <p:nvPr>
            <p:ph sz="quarter" idx="15"/>
          </p:nvPr>
        </p:nvSpPr>
        <p:spPr>
          <a:xfrm>
            <a:off x="594360" y="2366211"/>
            <a:ext cx="5127915" cy="3907784"/>
          </a:xfrm>
        </p:spPr>
        <p:txBody>
          <a:bodyPr>
            <a:noAutofit/>
          </a:bodyPr>
          <a:lstStyle/>
          <a:p>
            <a:r>
              <a:rPr lang="en-US" sz="1400" dirty="0">
                <a:solidFill>
                  <a:schemeClr val="bg1"/>
                </a:solidFill>
              </a:rPr>
              <a:t>Protect </a:t>
            </a:r>
            <a:r>
              <a:rPr lang="en-US" sz="1400" b="1" dirty="0">
                <a:solidFill>
                  <a:schemeClr val="bg1"/>
                </a:solidFill>
              </a:rPr>
              <a:t>PHI</a:t>
            </a:r>
            <a:r>
              <a:rPr lang="en-US" sz="1400" dirty="0">
                <a:solidFill>
                  <a:schemeClr val="bg1"/>
                </a:solidFill>
              </a:rPr>
              <a:t> in your daily work. Small actions make a BIG difference. </a:t>
            </a:r>
          </a:p>
          <a:p>
            <a:pPr>
              <a:spcBef>
                <a:spcPts val="600"/>
              </a:spcBef>
            </a:pPr>
            <a:r>
              <a:rPr lang="en-US" sz="1400" dirty="0">
                <a:solidFill>
                  <a:schemeClr val="bg1"/>
                </a:solidFill>
              </a:rPr>
              <a:t>Conversations</a:t>
            </a:r>
          </a:p>
          <a:p>
            <a:pPr marL="342900" indent="-342900">
              <a:spcBef>
                <a:spcPts val="600"/>
              </a:spcBef>
              <a:buFont typeface="Arial" panose="020B0604020202020204" pitchFamily="34" charset="0"/>
              <a:buChar char="•"/>
            </a:pPr>
            <a:r>
              <a:rPr lang="en-US" sz="1400" dirty="0">
                <a:solidFill>
                  <a:schemeClr val="bg1"/>
                </a:solidFill>
              </a:rPr>
              <a:t>Keep voices down in hallways, elevators, cafeterias, and waiting rooms.</a:t>
            </a:r>
          </a:p>
          <a:p>
            <a:pPr marL="342900" indent="-342900">
              <a:spcBef>
                <a:spcPts val="600"/>
              </a:spcBef>
              <a:buFont typeface="Arial" panose="020B0604020202020204" pitchFamily="34" charset="0"/>
              <a:buChar char="•"/>
            </a:pPr>
            <a:r>
              <a:rPr lang="en-US" sz="1400" dirty="0">
                <a:solidFill>
                  <a:schemeClr val="bg1"/>
                </a:solidFill>
              </a:rPr>
              <a:t>Only talk about patients in private spaces.</a:t>
            </a:r>
          </a:p>
          <a:p>
            <a:pPr marL="342900" indent="-342900">
              <a:spcBef>
                <a:spcPts val="600"/>
              </a:spcBef>
              <a:buFont typeface="Arial" panose="020B0604020202020204" pitchFamily="34" charset="0"/>
              <a:buChar char="•"/>
            </a:pPr>
            <a:r>
              <a:rPr lang="en-US" sz="1400" dirty="0">
                <a:solidFill>
                  <a:schemeClr val="bg1"/>
                </a:solidFill>
              </a:rPr>
              <a:t>Never ask friends, neighbors, or family you see in the hospital, “What are you here for?”</a:t>
            </a:r>
          </a:p>
          <a:p>
            <a:pPr>
              <a:spcBef>
                <a:spcPts val="600"/>
              </a:spcBef>
            </a:pPr>
            <a:r>
              <a:rPr lang="en-US" sz="1400" dirty="0">
                <a:solidFill>
                  <a:schemeClr val="bg1"/>
                </a:solidFill>
              </a:rPr>
              <a:t>Workstations &amp; Devices</a:t>
            </a:r>
          </a:p>
          <a:p>
            <a:pPr marL="342900" indent="-342900">
              <a:spcBef>
                <a:spcPts val="600"/>
              </a:spcBef>
              <a:buFont typeface="Arial" panose="020B0604020202020204" pitchFamily="34" charset="0"/>
              <a:buChar char="•"/>
            </a:pPr>
            <a:r>
              <a:rPr lang="en-US" sz="1400" u="sng" dirty="0">
                <a:solidFill>
                  <a:schemeClr val="bg1"/>
                </a:solidFill>
              </a:rPr>
              <a:t>Always</a:t>
            </a:r>
            <a:r>
              <a:rPr lang="en-US" sz="1400" dirty="0">
                <a:solidFill>
                  <a:schemeClr val="bg1"/>
                </a:solidFill>
              </a:rPr>
              <a:t> log out or lock your computer before stepping away.</a:t>
            </a:r>
          </a:p>
          <a:p>
            <a:pPr marL="342900" indent="-342900">
              <a:spcBef>
                <a:spcPts val="600"/>
              </a:spcBef>
              <a:buFont typeface="Arial" panose="020B0604020202020204" pitchFamily="34" charset="0"/>
              <a:buChar char="•"/>
            </a:pPr>
            <a:r>
              <a:rPr lang="en-US" sz="1400" dirty="0">
                <a:solidFill>
                  <a:schemeClr val="bg1"/>
                </a:solidFill>
              </a:rPr>
              <a:t>Do </a:t>
            </a:r>
            <a:r>
              <a:rPr lang="en-US" sz="1400" u="sng" dirty="0">
                <a:solidFill>
                  <a:schemeClr val="bg1"/>
                </a:solidFill>
              </a:rPr>
              <a:t>not</a:t>
            </a:r>
            <a:r>
              <a:rPr lang="en-US" sz="1400" dirty="0">
                <a:solidFill>
                  <a:schemeClr val="bg1"/>
                </a:solidFill>
              </a:rPr>
              <a:t> share your password or let anyone else use your login. </a:t>
            </a:r>
          </a:p>
          <a:p>
            <a:pPr marL="342900" indent="-342900">
              <a:spcBef>
                <a:spcPts val="600"/>
              </a:spcBef>
              <a:buFont typeface="Arial" panose="020B0604020202020204" pitchFamily="34" charset="0"/>
              <a:buChar char="•"/>
            </a:pPr>
            <a:r>
              <a:rPr lang="en-US" sz="1400" u="sng" dirty="0">
                <a:solidFill>
                  <a:schemeClr val="bg1"/>
                </a:solidFill>
              </a:rPr>
              <a:t>Never</a:t>
            </a:r>
            <a:r>
              <a:rPr lang="en-US" sz="1400" dirty="0">
                <a:solidFill>
                  <a:schemeClr val="bg1"/>
                </a:solidFill>
              </a:rPr>
              <a:t> leave screens showing PHI where others can see.</a:t>
            </a:r>
          </a:p>
          <a:p>
            <a:pPr>
              <a:spcBef>
                <a:spcPts val="600"/>
              </a:spcBef>
            </a:pPr>
            <a:r>
              <a:rPr lang="en-US" sz="1400" dirty="0">
                <a:solidFill>
                  <a:schemeClr val="bg1"/>
                </a:solidFill>
              </a:rPr>
              <a:t>Paper Records</a:t>
            </a:r>
          </a:p>
          <a:p>
            <a:pPr marL="342900" indent="-342900">
              <a:spcBef>
                <a:spcPts val="600"/>
              </a:spcBef>
              <a:buFont typeface="Arial" panose="020B0604020202020204" pitchFamily="34" charset="0"/>
              <a:buChar char="•"/>
            </a:pPr>
            <a:r>
              <a:rPr lang="en-US" sz="1400" dirty="0">
                <a:solidFill>
                  <a:schemeClr val="bg1"/>
                </a:solidFill>
              </a:rPr>
              <a:t>Lock away charts or forms when not in use.</a:t>
            </a:r>
          </a:p>
          <a:p>
            <a:pPr marL="342900" indent="-342900">
              <a:spcBef>
                <a:spcPts val="600"/>
              </a:spcBef>
              <a:buFont typeface="Arial" panose="020B0604020202020204" pitchFamily="34" charset="0"/>
              <a:buChar char="•"/>
            </a:pPr>
            <a:r>
              <a:rPr lang="en-US" sz="1400" dirty="0">
                <a:solidFill>
                  <a:schemeClr val="bg1"/>
                </a:solidFill>
              </a:rPr>
              <a:t>Do </a:t>
            </a:r>
            <a:r>
              <a:rPr lang="en-US" sz="1400" u="sng" dirty="0">
                <a:solidFill>
                  <a:schemeClr val="bg1"/>
                </a:solidFill>
              </a:rPr>
              <a:t>not</a:t>
            </a:r>
            <a:r>
              <a:rPr lang="en-US" sz="1400" dirty="0">
                <a:solidFill>
                  <a:schemeClr val="bg1"/>
                </a:solidFill>
              </a:rPr>
              <a:t> leave documents face-up on desks or in public areas.</a:t>
            </a:r>
          </a:p>
          <a:p>
            <a:pPr marL="342900" indent="-342900">
              <a:spcBef>
                <a:spcPts val="600"/>
              </a:spcBef>
              <a:buFont typeface="Arial" panose="020B0604020202020204" pitchFamily="34" charset="0"/>
              <a:buChar char="•"/>
            </a:pPr>
            <a:r>
              <a:rPr lang="en-US" sz="1400" dirty="0">
                <a:solidFill>
                  <a:schemeClr val="bg1"/>
                </a:solidFill>
              </a:rPr>
              <a:t>Shred or dispose of papers in approved confidential bins.</a:t>
            </a:r>
          </a:p>
        </p:txBody>
      </p:sp>
      <p:sp>
        <p:nvSpPr>
          <p:cNvPr id="5" name="Content Placeholder 4">
            <a:extLst>
              <a:ext uri="{FF2B5EF4-FFF2-40B4-BE49-F238E27FC236}">
                <a16:creationId xmlns:a16="http://schemas.microsoft.com/office/drawing/2014/main" id="{5664030B-2A2F-9EE8-59FD-8A047905460A}"/>
              </a:ext>
            </a:extLst>
          </p:cNvPr>
          <p:cNvSpPr>
            <a:spLocks noGrp="1"/>
          </p:cNvSpPr>
          <p:nvPr>
            <p:ph sz="quarter" idx="16"/>
          </p:nvPr>
        </p:nvSpPr>
        <p:spPr>
          <a:xfrm>
            <a:off x="6469726" y="2366211"/>
            <a:ext cx="4490827" cy="3907784"/>
          </a:xfrm>
        </p:spPr>
        <p:txBody>
          <a:bodyPr>
            <a:normAutofit fontScale="85000" lnSpcReduction="10000"/>
          </a:bodyPr>
          <a:lstStyle/>
          <a:p>
            <a:pPr>
              <a:spcBef>
                <a:spcPts val="600"/>
              </a:spcBef>
            </a:pPr>
            <a:r>
              <a:rPr lang="en-US" sz="1800" dirty="0">
                <a:solidFill>
                  <a:schemeClr val="bg1"/>
                </a:solidFill>
              </a:rPr>
              <a:t>Phones &amp; Messaging</a:t>
            </a:r>
          </a:p>
          <a:p>
            <a:pPr marL="342900" indent="-342900">
              <a:spcBef>
                <a:spcPts val="600"/>
              </a:spcBef>
              <a:buFont typeface="Arial" panose="020B0604020202020204" pitchFamily="34" charset="0"/>
              <a:buChar char="•"/>
            </a:pPr>
            <a:r>
              <a:rPr lang="en-US" sz="1800" dirty="0">
                <a:solidFill>
                  <a:schemeClr val="bg1"/>
                </a:solidFill>
              </a:rPr>
              <a:t>Never text </a:t>
            </a:r>
            <a:r>
              <a:rPr lang="en-US" sz="1800" b="1" dirty="0">
                <a:solidFill>
                  <a:schemeClr val="bg1"/>
                </a:solidFill>
              </a:rPr>
              <a:t>PHI</a:t>
            </a:r>
            <a:r>
              <a:rPr lang="en-US" sz="1800" dirty="0">
                <a:solidFill>
                  <a:schemeClr val="bg1"/>
                </a:solidFill>
              </a:rPr>
              <a:t> or use personal apps or social media (WhatsApp, Messenger, Gmail, SMS texting).</a:t>
            </a:r>
          </a:p>
          <a:p>
            <a:pPr marL="342900" indent="-342900">
              <a:spcBef>
                <a:spcPts val="600"/>
              </a:spcBef>
              <a:buFont typeface="Arial" panose="020B0604020202020204" pitchFamily="34" charset="0"/>
              <a:buChar char="•"/>
            </a:pPr>
            <a:r>
              <a:rPr lang="en-US" sz="1800" dirty="0">
                <a:solidFill>
                  <a:schemeClr val="bg1"/>
                </a:solidFill>
              </a:rPr>
              <a:t>Be careful with voicemail: leave only what is necessary (e.g., “Please call back,” not diagnoses or test results).</a:t>
            </a:r>
          </a:p>
          <a:p>
            <a:pPr>
              <a:spcBef>
                <a:spcPts val="600"/>
              </a:spcBef>
            </a:pPr>
            <a:r>
              <a:rPr lang="en-US" sz="1800" dirty="0">
                <a:solidFill>
                  <a:schemeClr val="bg1"/>
                </a:solidFill>
              </a:rPr>
              <a:t>Examples:</a:t>
            </a:r>
          </a:p>
          <a:p>
            <a:pPr marL="342900" indent="-342900">
              <a:spcBef>
                <a:spcPts val="600"/>
              </a:spcBef>
              <a:buFont typeface="Arial" panose="020B0604020202020204" pitchFamily="34" charset="0"/>
              <a:buChar char="•"/>
            </a:pPr>
            <a:r>
              <a:rPr lang="en-US" sz="1800" dirty="0">
                <a:solidFill>
                  <a:schemeClr val="bg1"/>
                </a:solidFill>
              </a:rPr>
              <a:t>Staff leaves detailed voicemail with patient’s cancer diagnosis= </a:t>
            </a:r>
            <a:r>
              <a:rPr lang="en-US" sz="1800" b="1" dirty="0">
                <a:solidFill>
                  <a:srgbClr val="FF0000"/>
                </a:solidFill>
              </a:rPr>
              <a:t>violation</a:t>
            </a:r>
            <a:r>
              <a:rPr lang="en-US" sz="1800" dirty="0">
                <a:solidFill>
                  <a:schemeClr val="bg1"/>
                </a:solidFill>
              </a:rPr>
              <a:t>.</a:t>
            </a:r>
          </a:p>
          <a:p>
            <a:pPr marL="342900" indent="-342900">
              <a:spcBef>
                <a:spcPts val="600"/>
              </a:spcBef>
              <a:buFont typeface="Arial" panose="020B0604020202020204" pitchFamily="34" charset="0"/>
              <a:buChar char="•"/>
            </a:pPr>
            <a:r>
              <a:rPr lang="en-US" sz="1800" dirty="0">
                <a:solidFill>
                  <a:schemeClr val="bg1"/>
                </a:solidFill>
              </a:rPr>
              <a:t>Doctor discusses patient’s test results in an elevator= </a:t>
            </a:r>
            <a:r>
              <a:rPr lang="en-US" sz="1800" b="1" dirty="0">
                <a:solidFill>
                  <a:srgbClr val="FF0000"/>
                </a:solidFill>
              </a:rPr>
              <a:t>violation</a:t>
            </a:r>
            <a:r>
              <a:rPr lang="en-US" sz="1800" dirty="0">
                <a:solidFill>
                  <a:schemeClr val="bg1"/>
                </a:solidFill>
              </a:rPr>
              <a:t>.</a:t>
            </a:r>
          </a:p>
          <a:p>
            <a:pPr marL="342900" indent="-342900">
              <a:spcBef>
                <a:spcPts val="600"/>
              </a:spcBef>
              <a:buFont typeface="Arial" panose="020B0604020202020204" pitchFamily="34" charset="0"/>
              <a:buChar char="•"/>
            </a:pPr>
            <a:r>
              <a:rPr lang="en-US" sz="1800" dirty="0">
                <a:solidFill>
                  <a:schemeClr val="bg1"/>
                </a:solidFill>
              </a:rPr>
              <a:t>Staff leaves a computer logged in at the nurses’ station when walking away= </a:t>
            </a:r>
            <a:r>
              <a:rPr lang="en-US" sz="1800" b="1" dirty="0">
                <a:solidFill>
                  <a:srgbClr val="FF0000"/>
                </a:solidFill>
              </a:rPr>
              <a:t>violation</a:t>
            </a:r>
            <a:r>
              <a:rPr lang="en-US" sz="1800" dirty="0">
                <a:solidFill>
                  <a:schemeClr val="bg1"/>
                </a:solidFill>
              </a:rPr>
              <a:t>.</a:t>
            </a:r>
          </a:p>
          <a:p>
            <a:pPr marL="342900" indent="-342900">
              <a:spcBef>
                <a:spcPts val="600"/>
              </a:spcBef>
              <a:buFont typeface="Arial" panose="020B0604020202020204" pitchFamily="34" charset="0"/>
              <a:buChar char="•"/>
            </a:pPr>
            <a:r>
              <a:rPr lang="en-US" sz="1800" dirty="0">
                <a:solidFill>
                  <a:schemeClr val="bg1"/>
                </a:solidFill>
              </a:rPr>
              <a:t>IT staff uses secure Oaklawn laptop to fix a EMR issue= </a:t>
            </a:r>
            <a:r>
              <a:rPr lang="en-US" sz="1800" b="1" dirty="0">
                <a:solidFill>
                  <a:srgbClr val="00B050"/>
                </a:solidFill>
              </a:rPr>
              <a:t>OK</a:t>
            </a:r>
            <a:r>
              <a:rPr lang="en-US" sz="1800" dirty="0">
                <a:solidFill>
                  <a:schemeClr val="bg1"/>
                </a:solidFill>
              </a:rPr>
              <a:t>.</a:t>
            </a:r>
          </a:p>
          <a:p>
            <a:pPr marL="342900" indent="-342900">
              <a:spcBef>
                <a:spcPts val="600"/>
              </a:spcBef>
              <a:buFont typeface="Arial" panose="020B0604020202020204" pitchFamily="34" charset="0"/>
              <a:buChar char="•"/>
            </a:pPr>
            <a:r>
              <a:rPr lang="en-US" sz="1800" dirty="0">
                <a:solidFill>
                  <a:schemeClr val="bg1"/>
                </a:solidFill>
              </a:rPr>
              <a:t>Staff uses SMS texting to send a patient’s test results= </a:t>
            </a:r>
            <a:r>
              <a:rPr lang="en-US" sz="1800" b="1" dirty="0">
                <a:solidFill>
                  <a:srgbClr val="FF0000"/>
                </a:solidFill>
              </a:rPr>
              <a:t>violation</a:t>
            </a:r>
            <a:r>
              <a:rPr lang="en-US" sz="1800" dirty="0">
                <a:solidFill>
                  <a:schemeClr val="bg1"/>
                </a:solidFill>
              </a:rPr>
              <a:t>.</a:t>
            </a:r>
          </a:p>
          <a:p>
            <a:pPr marL="342900" indent="-342900">
              <a:spcBef>
                <a:spcPts val="600"/>
              </a:spcBef>
              <a:buFont typeface="Arial" panose="020B0604020202020204" pitchFamily="34" charset="0"/>
              <a:buChar char="•"/>
            </a:pPr>
            <a:endParaRPr lang="en-US" dirty="0">
              <a:solidFill>
                <a:schemeClr val="bg1"/>
              </a:solidFill>
            </a:endParaRPr>
          </a:p>
        </p:txBody>
      </p:sp>
    </p:spTree>
    <p:custDataLst>
      <p:tags r:id="rId1"/>
    </p:custDataLst>
    <p:extLst>
      <p:ext uri="{BB962C8B-B14F-4D97-AF65-F5344CB8AC3E}">
        <p14:creationId xmlns:p14="http://schemas.microsoft.com/office/powerpoint/2010/main" val="188924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87725-4603-5BA8-25E8-595FE900B52D}"/>
              </a:ext>
            </a:extLst>
          </p:cNvPr>
          <p:cNvPicPr>
            <a:picLocks noChangeAspect="1"/>
          </p:cNvPicPr>
          <p:nvPr/>
        </p:nvPicPr>
        <p:blipFill>
          <a:blip r:embed="rId3"/>
          <a:stretch>
            <a:fillRect/>
          </a:stretch>
        </p:blipFill>
        <p:spPr>
          <a:xfrm>
            <a:off x="1590409" y="0"/>
            <a:ext cx="9011182" cy="6858000"/>
          </a:xfrm>
          <a:prstGeom prst="rect">
            <a:avLst/>
          </a:prstGeom>
        </p:spPr>
      </p:pic>
    </p:spTree>
    <p:custDataLst>
      <p:tags r:id="rId1"/>
    </p:custDataLst>
    <p:extLst>
      <p:ext uri="{BB962C8B-B14F-4D97-AF65-F5344CB8AC3E}">
        <p14:creationId xmlns:p14="http://schemas.microsoft.com/office/powerpoint/2010/main" val="920173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287C-7DF9-67AF-3085-16C757CCD60B}"/>
              </a:ext>
            </a:extLst>
          </p:cNvPr>
          <p:cNvSpPr>
            <a:spLocks noGrp="1"/>
          </p:cNvSpPr>
          <p:nvPr>
            <p:ph type="title"/>
          </p:nvPr>
        </p:nvSpPr>
        <p:spPr>
          <a:xfrm>
            <a:off x="594361" y="447869"/>
            <a:ext cx="6795484" cy="1335210"/>
          </a:xfrm>
          <a:noFill/>
        </p:spPr>
        <p:txBody>
          <a:bodyPr/>
          <a:lstStyle/>
          <a:p>
            <a:r>
              <a:rPr lang="en-US" dirty="0"/>
              <a:t>Social Media, Technology, &amp; Personal Devices</a:t>
            </a:r>
          </a:p>
        </p:txBody>
      </p:sp>
      <p:sp>
        <p:nvSpPr>
          <p:cNvPr id="3" name="Content Placeholder 2">
            <a:extLst>
              <a:ext uri="{FF2B5EF4-FFF2-40B4-BE49-F238E27FC236}">
                <a16:creationId xmlns:a16="http://schemas.microsoft.com/office/drawing/2014/main" id="{16FCB388-8767-7A30-7017-431A24107728}"/>
              </a:ext>
            </a:extLst>
          </p:cNvPr>
          <p:cNvSpPr>
            <a:spLocks noGrp="1"/>
          </p:cNvSpPr>
          <p:nvPr>
            <p:ph sz="quarter" idx="13"/>
          </p:nvPr>
        </p:nvSpPr>
        <p:spPr>
          <a:xfrm>
            <a:off x="594360" y="2090058"/>
            <a:ext cx="10359780" cy="4478694"/>
          </a:xfrm>
          <a:noFill/>
        </p:spPr>
        <p:txBody>
          <a:bodyPr>
            <a:normAutofit fontScale="77500" lnSpcReduction="20000"/>
          </a:bodyPr>
          <a:lstStyle/>
          <a:p>
            <a:r>
              <a:rPr lang="en-US" b="0" dirty="0">
                <a:solidFill>
                  <a:schemeClr val="accent6"/>
                </a:solidFill>
              </a:rPr>
              <a:t>Never post or share any patient information on social media</a:t>
            </a:r>
            <a:r>
              <a:rPr lang="en-US" dirty="0">
                <a:solidFill>
                  <a:schemeClr val="accent6"/>
                </a:solidFill>
              </a:rPr>
              <a:t>.</a:t>
            </a:r>
          </a:p>
          <a:p>
            <a:pPr lvl="1"/>
            <a:r>
              <a:rPr lang="en-US" dirty="0"/>
              <a:t>This includes Facebook, Instagram, Snapchat, TikTok, X (Twitter), or any other platform.</a:t>
            </a:r>
          </a:p>
          <a:p>
            <a:pPr>
              <a:spcBef>
                <a:spcPts val="1200"/>
              </a:spcBef>
            </a:pPr>
            <a:r>
              <a:rPr lang="en-US" b="0" dirty="0">
                <a:solidFill>
                  <a:schemeClr val="accent6"/>
                </a:solidFill>
              </a:rPr>
              <a:t>Do not use personal messaging apps to talk about or to patients.</a:t>
            </a:r>
          </a:p>
          <a:p>
            <a:pPr lvl="1"/>
            <a:r>
              <a:rPr lang="en-US" dirty="0"/>
              <a:t>This includes WhatsApp, Facebook Messenger, iMessage, or Gmail. Even if you don’t use a patient’s name, you can still break the rules.</a:t>
            </a:r>
          </a:p>
          <a:p>
            <a:pPr>
              <a:lnSpc>
                <a:spcPct val="120000"/>
              </a:lnSpc>
              <a:spcBef>
                <a:spcPts val="1200"/>
              </a:spcBef>
            </a:pPr>
            <a:r>
              <a:rPr lang="en-US" b="0" dirty="0">
                <a:solidFill>
                  <a:schemeClr val="accent6"/>
                </a:solidFill>
              </a:rPr>
              <a:t>Never take pictures of patients or charts using personal devices, unless you are using a secure Oaklawn approved application (e.g., </a:t>
            </a:r>
            <a:r>
              <a:rPr lang="en-US" b="0" dirty="0" err="1">
                <a:solidFill>
                  <a:schemeClr val="accent6"/>
                </a:solidFill>
              </a:rPr>
              <a:t>AthenaText</a:t>
            </a:r>
            <a:r>
              <a:rPr lang="en-US" b="0" dirty="0">
                <a:solidFill>
                  <a:schemeClr val="accent6"/>
                </a:solidFill>
              </a:rPr>
              <a:t>, </a:t>
            </a:r>
            <a:r>
              <a:rPr lang="en-US" b="0" dirty="0" err="1">
                <a:solidFill>
                  <a:schemeClr val="accent6"/>
                </a:solidFill>
              </a:rPr>
              <a:t>AthenaCapture</a:t>
            </a:r>
            <a:r>
              <a:rPr lang="en-US" b="0" dirty="0">
                <a:solidFill>
                  <a:schemeClr val="accent6"/>
                </a:solidFill>
              </a:rPr>
              <a:t>)</a:t>
            </a:r>
          </a:p>
          <a:p>
            <a:pPr marL="342900" indent="-342900">
              <a:spcBef>
                <a:spcPts val="1200"/>
              </a:spcBef>
              <a:buFont typeface="Arial" panose="020B0604020202020204" pitchFamily="34" charset="0"/>
              <a:buChar char="•"/>
            </a:pPr>
            <a:r>
              <a:rPr lang="en-US" b="0" dirty="0">
                <a:solidFill>
                  <a:schemeClr val="accent6"/>
                </a:solidFill>
              </a:rPr>
              <a:t>Using Public Wi-Fi or Personal Devices</a:t>
            </a:r>
          </a:p>
          <a:p>
            <a:pPr marL="745236" lvl="1" indent="-342900"/>
            <a:r>
              <a:rPr lang="en-US" b="0" dirty="0"/>
              <a:t>Never use public Wi-Fi (like coffee shops or airports) to access PHI.</a:t>
            </a:r>
          </a:p>
          <a:p>
            <a:pPr marL="745236" lvl="1" indent="-342900"/>
            <a:r>
              <a:rPr lang="en-US" b="0" dirty="0"/>
              <a:t>Only use Oaklawn-approved devices and secure networks.</a:t>
            </a:r>
          </a:p>
          <a:p>
            <a:pPr marL="745236" lvl="1" indent="-342900"/>
            <a:r>
              <a:rPr lang="en-US" b="0" dirty="0"/>
              <a:t>Do not save patient information on your personal phone, tablet, or computer.</a:t>
            </a:r>
          </a:p>
          <a:p>
            <a:pPr marL="342900" indent="-342900">
              <a:spcBef>
                <a:spcPts val="600"/>
              </a:spcBef>
              <a:buFont typeface="Arial" panose="020B0604020202020204" pitchFamily="34" charset="0"/>
              <a:buChar char="•"/>
            </a:pPr>
            <a:r>
              <a:rPr lang="en-US" b="0" dirty="0">
                <a:solidFill>
                  <a:schemeClr val="accent6"/>
                </a:solidFill>
              </a:rPr>
              <a:t>Examples:</a:t>
            </a:r>
          </a:p>
          <a:p>
            <a:pPr marL="745236" lvl="1" indent="-342900"/>
            <a:r>
              <a:rPr lang="en-US" dirty="0"/>
              <a:t>Staff posts “Gunshot victim in ER today”= </a:t>
            </a:r>
            <a:r>
              <a:rPr lang="en-US" b="1" dirty="0">
                <a:solidFill>
                  <a:srgbClr val="C00000"/>
                </a:solidFill>
              </a:rPr>
              <a:t>violation</a:t>
            </a:r>
            <a:r>
              <a:rPr lang="en-US" dirty="0"/>
              <a:t>, even without name.</a:t>
            </a:r>
          </a:p>
          <a:p>
            <a:pPr marL="745236" lvl="1" indent="-342900"/>
            <a:r>
              <a:rPr lang="en-US" dirty="0"/>
              <a:t>A staff member texts a lab result to a doctor using WhatsApp= </a:t>
            </a:r>
            <a:r>
              <a:rPr lang="en-US" b="1" dirty="0">
                <a:solidFill>
                  <a:srgbClr val="C00000"/>
                </a:solidFill>
              </a:rPr>
              <a:t>violation</a:t>
            </a:r>
            <a:r>
              <a:rPr lang="en-US" b="1" dirty="0"/>
              <a:t>.</a:t>
            </a:r>
          </a:p>
          <a:p>
            <a:pPr marL="745236" lvl="1" indent="-342900"/>
            <a:r>
              <a:rPr lang="en-US" dirty="0"/>
              <a:t>A staff posts a photo of a patient’s thank-you card on Instagram with patient name= </a:t>
            </a:r>
            <a:r>
              <a:rPr lang="en-US" b="1" dirty="0">
                <a:solidFill>
                  <a:srgbClr val="C00000"/>
                </a:solidFill>
              </a:rPr>
              <a:t>violation</a:t>
            </a:r>
            <a:r>
              <a:rPr lang="en-US" dirty="0"/>
              <a:t>.</a:t>
            </a:r>
          </a:p>
          <a:p>
            <a:pPr marL="745236" lvl="1" indent="-342900"/>
            <a:r>
              <a:rPr lang="en-US" dirty="0"/>
              <a:t>Staff posts a photo at work where a computer screen shows PHI in the background= </a:t>
            </a:r>
            <a:r>
              <a:rPr lang="en-US" b="1" dirty="0">
                <a:solidFill>
                  <a:srgbClr val="C00000"/>
                </a:solidFill>
              </a:rPr>
              <a:t>violation</a:t>
            </a:r>
            <a:r>
              <a:rPr lang="en-US" dirty="0"/>
              <a:t>.</a:t>
            </a:r>
          </a:p>
          <a:p>
            <a:pPr marL="342900" indent="-342900"/>
            <a:endParaRPr lang="en-US" dirty="0"/>
          </a:p>
          <a:p>
            <a:endParaRPr lang="en-US" dirty="0"/>
          </a:p>
        </p:txBody>
      </p:sp>
    </p:spTree>
    <p:custDataLst>
      <p:tags r:id="rId1"/>
    </p:custDataLst>
    <p:extLst>
      <p:ext uri="{BB962C8B-B14F-4D97-AF65-F5344CB8AC3E}">
        <p14:creationId xmlns:p14="http://schemas.microsoft.com/office/powerpoint/2010/main" val="655746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01F9A-BA28-40B5-9297-1CEB6990E3E8}"/>
              </a:ext>
            </a:extLst>
          </p:cNvPr>
          <p:cNvSpPr>
            <a:spLocks noGrp="1"/>
          </p:cNvSpPr>
          <p:nvPr>
            <p:ph type="title"/>
          </p:nvPr>
        </p:nvSpPr>
        <p:spPr>
          <a:xfrm>
            <a:off x="594358" y="561310"/>
            <a:ext cx="10873740" cy="812696"/>
          </a:xfrm>
          <a:solidFill>
            <a:schemeClr val="tx1"/>
          </a:solidFill>
        </p:spPr>
        <p:txBody>
          <a:bodyPr/>
          <a:lstStyle/>
          <a:p>
            <a:r>
              <a:rPr lang="en-US" dirty="0">
                <a:solidFill>
                  <a:schemeClr val="bg1"/>
                </a:solidFill>
              </a:rPr>
              <a:t>Breach Notification </a:t>
            </a:r>
          </a:p>
        </p:txBody>
      </p:sp>
      <p:sp>
        <p:nvSpPr>
          <p:cNvPr id="5" name="Content Placeholder 4">
            <a:extLst>
              <a:ext uri="{FF2B5EF4-FFF2-40B4-BE49-F238E27FC236}">
                <a16:creationId xmlns:a16="http://schemas.microsoft.com/office/drawing/2014/main" id="{3C39AFDA-42AD-30EB-3DD7-7FF925B55D87}"/>
              </a:ext>
            </a:extLst>
          </p:cNvPr>
          <p:cNvSpPr>
            <a:spLocks noGrp="1"/>
          </p:cNvSpPr>
          <p:nvPr>
            <p:ph sz="quarter" idx="13"/>
          </p:nvPr>
        </p:nvSpPr>
        <p:spPr>
          <a:xfrm>
            <a:off x="594359" y="1510363"/>
            <a:ext cx="10873739" cy="4890437"/>
          </a:xfrm>
          <a:solidFill>
            <a:schemeClr val="tx1"/>
          </a:solidFill>
        </p:spPr>
        <p:txBody>
          <a:bodyPr>
            <a:normAutofit fontScale="70000" lnSpcReduction="20000"/>
          </a:bodyPr>
          <a:lstStyle/>
          <a:p>
            <a:pPr marL="402336" lvl="1" indent="0">
              <a:buNone/>
            </a:pPr>
            <a:r>
              <a:rPr lang="en-US" b="1" dirty="0">
                <a:solidFill>
                  <a:schemeClr val="bg1"/>
                </a:solidFill>
              </a:rPr>
              <a:t>What is a Breach?</a:t>
            </a:r>
            <a:endParaRPr lang="en-US" dirty="0">
              <a:solidFill>
                <a:schemeClr val="bg1"/>
              </a:solidFill>
            </a:endParaRPr>
          </a:p>
          <a:p>
            <a:pPr lvl="1">
              <a:spcBef>
                <a:spcPts val="600"/>
              </a:spcBef>
            </a:pPr>
            <a:r>
              <a:rPr lang="en-US" dirty="0">
                <a:solidFill>
                  <a:schemeClr val="bg1"/>
                </a:solidFill>
              </a:rPr>
              <a:t>A breach happens when PHI is seen, used, shared, or taken by someone who should not have it. </a:t>
            </a:r>
          </a:p>
          <a:p>
            <a:pPr lvl="1">
              <a:spcBef>
                <a:spcPts val="600"/>
              </a:spcBef>
            </a:pPr>
            <a:r>
              <a:rPr lang="en-US" dirty="0">
                <a:solidFill>
                  <a:schemeClr val="bg1"/>
                </a:solidFill>
              </a:rPr>
              <a:t>A breach also includes times when workforce members do not follow the minimum necessary rule and access more than they should. </a:t>
            </a:r>
          </a:p>
          <a:p>
            <a:pPr marL="402336" lvl="1" indent="0">
              <a:buNone/>
            </a:pPr>
            <a:r>
              <a:rPr lang="en-US" b="1" dirty="0">
                <a:solidFill>
                  <a:schemeClr val="bg1"/>
                </a:solidFill>
              </a:rPr>
              <a:t>Your Job </a:t>
            </a:r>
          </a:p>
          <a:p>
            <a:pPr lvl="1">
              <a:spcBef>
                <a:spcPts val="600"/>
              </a:spcBef>
            </a:pPr>
            <a:r>
              <a:rPr lang="en-US" dirty="0">
                <a:solidFill>
                  <a:schemeClr val="bg1"/>
                </a:solidFill>
              </a:rPr>
              <a:t>If you think a breach has happened, you must report it right away. No later than the end of your workday.</a:t>
            </a:r>
          </a:p>
          <a:p>
            <a:pPr lvl="1">
              <a:spcBef>
                <a:spcPts val="600"/>
              </a:spcBef>
            </a:pPr>
            <a:r>
              <a:rPr lang="en-US" dirty="0">
                <a:solidFill>
                  <a:schemeClr val="bg1"/>
                </a:solidFill>
              </a:rPr>
              <a:t>Do not try to hide it or fix it yourself. Only the Privacy and Security team can confirm </a:t>
            </a:r>
            <a:r>
              <a:rPr lang="en-US" i="1" dirty="0">
                <a:solidFill>
                  <a:schemeClr val="bg1"/>
                </a:solidFill>
              </a:rPr>
              <a:t>if</a:t>
            </a:r>
            <a:r>
              <a:rPr lang="en-US" dirty="0">
                <a:solidFill>
                  <a:schemeClr val="bg1"/>
                </a:solidFill>
              </a:rPr>
              <a:t> a breach has occurred. </a:t>
            </a:r>
          </a:p>
          <a:p>
            <a:pPr marL="402336" lvl="1" indent="0">
              <a:buNone/>
            </a:pPr>
            <a:r>
              <a:rPr lang="en-US" b="1" dirty="0">
                <a:solidFill>
                  <a:schemeClr val="bg1"/>
                </a:solidFill>
              </a:rPr>
              <a:t>How to Report</a:t>
            </a:r>
          </a:p>
          <a:p>
            <a:pPr lvl="1">
              <a:spcBef>
                <a:spcPts val="600"/>
              </a:spcBef>
            </a:pPr>
            <a:r>
              <a:rPr lang="en-US" dirty="0">
                <a:solidFill>
                  <a:schemeClr val="bg1"/>
                </a:solidFill>
              </a:rPr>
              <a:t>Privacy Officer: Brianna Hayes </a:t>
            </a:r>
          </a:p>
          <a:p>
            <a:pPr lvl="2">
              <a:spcBef>
                <a:spcPts val="600"/>
              </a:spcBef>
            </a:pPr>
            <a:r>
              <a:rPr lang="en-US" dirty="0">
                <a:solidFill>
                  <a:schemeClr val="bg1"/>
                </a:solidFill>
              </a:rPr>
              <a:t>Ext. 7576, Email: </a:t>
            </a:r>
            <a:r>
              <a:rPr lang="en-US" dirty="0">
                <a:solidFill>
                  <a:schemeClr val="bg1"/>
                </a:solidFill>
                <a:hlinkClick r:id="rId4">
                  <a:extLst>
                    <a:ext uri="{A12FA001-AC4F-418D-AE19-62706E023703}">
                      <ahyp:hlinkClr xmlns:ahyp="http://schemas.microsoft.com/office/drawing/2018/hyperlinkcolor" val="tx"/>
                    </a:ext>
                  </a:extLst>
                </a:hlinkClick>
              </a:rPr>
              <a:t>askcompliance@oaklawnhospital.com</a:t>
            </a:r>
            <a:endParaRPr lang="en-US" dirty="0">
              <a:solidFill>
                <a:schemeClr val="bg1"/>
              </a:solidFill>
            </a:endParaRPr>
          </a:p>
          <a:p>
            <a:pPr lvl="1">
              <a:spcBef>
                <a:spcPts val="600"/>
              </a:spcBef>
            </a:pPr>
            <a:r>
              <a:rPr lang="en-US" dirty="0">
                <a:solidFill>
                  <a:schemeClr val="bg1"/>
                </a:solidFill>
              </a:rPr>
              <a:t>Security Official: Lee Masterson </a:t>
            </a:r>
          </a:p>
          <a:p>
            <a:pPr lvl="2">
              <a:spcBef>
                <a:spcPts val="600"/>
              </a:spcBef>
            </a:pPr>
            <a:r>
              <a:rPr lang="en-US" dirty="0">
                <a:solidFill>
                  <a:schemeClr val="bg1"/>
                </a:solidFill>
              </a:rPr>
              <a:t>Ext. 3920, Email: </a:t>
            </a:r>
            <a:r>
              <a:rPr lang="en-US" dirty="0">
                <a:solidFill>
                  <a:schemeClr val="bg1"/>
                </a:solidFill>
                <a:hlinkClick r:id="rId5">
                  <a:extLst>
                    <a:ext uri="{A12FA001-AC4F-418D-AE19-62706E023703}">
                      <ahyp:hlinkClr xmlns:ahyp="http://schemas.microsoft.com/office/drawing/2018/hyperlinkcolor" val="tx"/>
                    </a:ext>
                  </a:extLst>
                </a:hlinkClick>
              </a:rPr>
              <a:t>helpdesk@oaklawnhospital.com</a:t>
            </a:r>
            <a:r>
              <a:rPr lang="en-US" dirty="0">
                <a:solidFill>
                  <a:schemeClr val="bg1"/>
                </a:solidFill>
              </a:rPr>
              <a:t> </a:t>
            </a:r>
          </a:p>
          <a:p>
            <a:pPr marL="402336" lvl="1" indent="0">
              <a:buNone/>
            </a:pPr>
            <a:r>
              <a:rPr lang="en-US" dirty="0">
                <a:solidFill>
                  <a:schemeClr val="bg1"/>
                </a:solidFill>
              </a:rPr>
              <a:t>If you are not sure, tell either one or both. </a:t>
            </a:r>
          </a:p>
          <a:p>
            <a:pPr marL="402336" lvl="1" indent="0">
              <a:buNone/>
            </a:pPr>
            <a:r>
              <a:rPr lang="en-US" dirty="0">
                <a:solidFill>
                  <a:schemeClr val="bg1"/>
                </a:solidFill>
              </a:rPr>
              <a:t>Why Reporting Matters</a:t>
            </a:r>
          </a:p>
          <a:p>
            <a:pPr lvl="1">
              <a:spcBef>
                <a:spcPts val="600"/>
              </a:spcBef>
            </a:pPr>
            <a:r>
              <a:rPr lang="en-US" dirty="0">
                <a:solidFill>
                  <a:schemeClr val="bg1"/>
                </a:solidFill>
              </a:rPr>
              <a:t>The law says patients must be told quickly if their information was wrongfully shared.</a:t>
            </a:r>
          </a:p>
          <a:p>
            <a:pPr lvl="1">
              <a:spcBef>
                <a:spcPts val="600"/>
              </a:spcBef>
            </a:pPr>
            <a:r>
              <a:rPr lang="en-US" dirty="0">
                <a:solidFill>
                  <a:schemeClr val="bg1"/>
                </a:solidFill>
              </a:rPr>
              <a:t>Waiting to report can hurt the patient and put Oaklawn at risk of fines.</a:t>
            </a:r>
          </a:p>
          <a:p>
            <a:pPr lvl="1">
              <a:spcBef>
                <a:spcPts val="600"/>
              </a:spcBef>
            </a:pPr>
            <a:r>
              <a:rPr lang="en-US" dirty="0">
                <a:solidFill>
                  <a:schemeClr val="bg1"/>
                </a:solidFill>
              </a:rPr>
              <a:t>Fast reporting keeps patients safe and shows we take privacy seriously.</a:t>
            </a:r>
          </a:p>
          <a:p>
            <a:pPr lvl="1">
              <a:spcBef>
                <a:spcPts val="600"/>
              </a:spcBef>
            </a:pPr>
            <a:r>
              <a:rPr lang="en-US" dirty="0">
                <a:solidFill>
                  <a:schemeClr val="bg1"/>
                </a:solidFill>
              </a:rPr>
              <a:t>Failing to report a suspected breach is the same as helping those who misuse patient information. Quick reporting helps us protect patients and limit damage.</a:t>
            </a:r>
          </a:p>
          <a:p>
            <a:pPr marL="402336" lvl="1" indent="0">
              <a:spcBef>
                <a:spcPts val="600"/>
              </a:spcBef>
              <a:buNone/>
            </a:pPr>
            <a:endParaRPr lang="en-US" dirty="0">
              <a:solidFill>
                <a:schemeClr val="bg1"/>
              </a:solidFill>
            </a:endParaRPr>
          </a:p>
        </p:txBody>
      </p:sp>
      <p:grpSp>
        <p:nvGrpSpPr>
          <p:cNvPr id="6" name="Group 5">
            <a:extLst>
              <a:ext uri="{FF2B5EF4-FFF2-40B4-BE49-F238E27FC236}">
                <a16:creationId xmlns:a16="http://schemas.microsoft.com/office/drawing/2014/main" id="{91435F43-6A17-960E-BBD7-ED70393E56C8}"/>
              </a:ext>
              <a:ext uri="{C183D7F6-B498-43B3-948B-1728B52AA6E4}">
                <adec:decorative xmlns:adec="http://schemas.microsoft.com/office/drawing/2017/decorative" val="1"/>
              </a:ext>
            </a:extLst>
          </p:cNvPr>
          <p:cNvGrpSpPr>
            <a:grpSpLocks/>
          </p:cNvGrpSpPr>
          <p:nvPr/>
        </p:nvGrpSpPr>
        <p:grpSpPr bwMode="auto">
          <a:xfrm rot="5400000" flipV="1">
            <a:off x="9232774" y="0"/>
            <a:ext cx="2959226" cy="2959226"/>
            <a:chOff x="0" y="12289"/>
            <a:chExt cx="3550" cy="3551"/>
          </a:xfrm>
        </p:grpSpPr>
        <p:sp>
          <p:nvSpPr>
            <p:cNvPr id="7" name="Freeform 19">
              <a:extLst>
                <a:ext uri="{FF2B5EF4-FFF2-40B4-BE49-F238E27FC236}">
                  <a16:creationId xmlns:a16="http://schemas.microsoft.com/office/drawing/2014/main" id="{C72CB9F7-404B-7EA0-ED2C-2645556093F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20">
              <a:extLst>
                <a:ext uri="{FF2B5EF4-FFF2-40B4-BE49-F238E27FC236}">
                  <a16:creationId xmlns:a16="http://schemas.microsoft.com/office/drawing/2014/main" id="{E337935F-94DE-929C-F06D-4342F5065BF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21">
              <a:extLst>
                <a:ext uri="{FF2B5EF4-FFF2-40B4-BE49-F238E27FC236}">
                  <a16:creationId xmlns:a16="http://schemas.microsoft.com/office/drawing/2014/main" id="{61F98A8C-BB94-AE54-D649-D748A5363F6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custDataLst>
      <p:tags r:id="rId1"/>
    </p:custDataLst>
    <p:extLst>
      <p:ext uri="{BB962C8B-B14F-4D97-AF65-F5344CB8AC3E}">
        <p14:creationId xmlns:p14="http://schemas.microsoft.com/office/powerpoint/2010/main" val="764054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626E-76EF-0458-6C03-C6B11FFC00AC}"/>
              </a:ext>
            </a:extLst>
          </p:cNvPr>
          <p:cNvSpPr>
            <a:spLocks noGrp="1"/>
          </p:cNvSpPr>
          <p:nvPr>
            <p:ph type="title"/>
          </p:nvPr>
        </p:nvSpPr>
        <p:spPr/>
        <p:txBody>
          <a:bodyPr/>
          <a:lstStyle/>
          <a:p>
            <a:r>
              <a:rPr lang="en-US" dirty="0">
                <a:solidFill>
                  <a:schemeClr val="bg1"/>
                </a:solidFill>
              </a:rPr>
              <a:t>Monitoring &amp; Sanctions</a:t>
            </a:r>
          </a:p>
        </p:txBody>
      </p:sp>
      <p:sp>
        <p:nvSpPr>
          <p:cNvPr id="3" name="Content Placeholder 2">
            <a:extLst>
              <a:ext uri="{FF2B5EF4-FFF2-40B4-BE49-F238E27FC236}">
                <a16:creationId xmlns:a16="http://schemas.microsoft.com/office/drawing/2014/main" id="{A92A70BE-08DD-0542-3DEE-776C7569FD73}"/>
              </a:ext>
            </a:extLst>
          </p:cNvPr>
          <p:cNvSpPr>
            <a:spLocks noGrp="1"/>
          </p:cNvSpPr>
          <p:nvPr>
            <p:ph sz="quarter" idx="13"/>
          </p:nvPr>
        </p:nvSpPr>
        <p:spPr>
          <a:xfrm>
            <a:off x="1580147" y="2282008"/>
            <a:ext cx="9887953" cy="3699328"/>
          </a:xfrm>
        </p:spPr>
        <p:txBody>
          <a:bodyPr>
            <a:normAutofit fontScale="85000" lnSpcReduction="10000"/>
          </a:bodyPr>
          <a:lstStyle/>
          <a:p>
            <a:pPr>
              <a:lnSpc>
                <a:spcPct val="120000"/>
              </a:lnSpc>
              <a:spcBef>
                <a:spcPts val="600"/>
              </a:spcBef>
            </a:pPr>
            <a:r>
              <a:rPr lang="en-US" sz="1600" dirty="0">
                <a:solidFill>
                  <a:schemeClr val="bg1"/>
                </a:solidFill>
              </a:rPr>
              <a:t>What is a Sanction?</a:t>
            </a:r>
          </a:p>
          <a:p>
            <a:pPr lvl="1">
              <a:lnSpc>
                <a:spcPct val="120000"/>
              </a:lnSpc>
              <a:spcBef>
                <a:spcPts val="600"/>
              </a:spcBef>
            </a:pPr>
            <a:r>
              <a:rPr lang="en-US" sz="1600" dirty="0">
                <a:solidFill>
                  <a:schemeClr val="bg1"/>
                </a:solidFill>
              </a:rPr>
              <a:t>A sanction is a penalty or punishment given when someone breaks a rule, law, or policy.</a:t>
            </a:r>
          </a:p>
          <a:p>
            <a:pPr>
              <a:lnSpc>
                <a:spcPct val="120000"/>
              </a:lnSpc>
              <a:spcBef>
                <a:spcPts val="600"/>
              </a:spcBef>
            </a:pPr>
            <a:r>
              <a:rPr lang="en-US" sz="1600" dirty="0">
                <a:solidFill>
                  <a:schemeClr val="bg1"/>
                </a:solidFill>
              </a:rPr>
              <a:t>Oaklawn tracks and audits every time PHI is opened.</a:t>
            </a:r>
          </a:p>
          <a:p>
            <a:pPr lvl="1">
              <a:lnSpc>
                <a:spcPct val="120000"/>
              </a:lnSpc>
              <a:spcBef>
                <a:spcPts val="600"/>
              </a:spcBef>
            </a:pPr>
            <a:r>
              <a:rPr lang="en-US" sz="1600" dirty="0">
                <a:solidFill>
                  <a:schemeClr val="bg1"/>
                </a:solidFill>
              </a:rPr>
              <a:t>Each time you view, change, or share a chart there is a log of the activity. Compliance and IT review these logs regularly.</a:t>
            </a:r>
          </a:p>
          <a:p>
            <a:pPr>
              <a:lnSpc>
                <a:spcPct val="120000"/>
              </a:lnSpc>
              <a:spcBef>
                <a:spcPts val="600"/>
              </a:spcBef>
            </a:pPr>
            <a:r>
              <a:rPr lang="en-US" sz="1600" dirty="0">
                <a:solidFill>
                  <a:schemeClr val="bg1"/>
                </a:solidFill>
              </a:rPr>
              <a:t>Just because you can, doesn’t mean you should.</a:t>
            </a:r>
          </a:p>
          <a:p>
            <a:pPr lvl="1">
              <a:lnSpc>
                <a:spcPct val="120000"/>
              </a:lnSpc>
              <a:spcBef>
                <a:spcPts val="600"/>
              </a:spcBef>
            </a:pPr>
            <a:r>
              <a:rPr lang="en-US" sz="1600" dirty="0">
                <a:solidFill>
                  <a:schemeClr val="bg1"/>
                </a:solidFill>
              </a:rPr>
              <a:t>Having the ability to open a record does not mean you have permission.</a:t>
            </a:r>
          </a:p>
          <a:p>
            <a:pPr lvl="1">
              <a:lnSpc>
                <a:spcPct val="120000"/>
              </a:lnSpc>
              <a:spcBef>
                <a:spcPts val="600"/>
              </a:spcBef>
            </a:pPr>
            <a:r>
              <a:rPr lang="en-US" sz="1600" dirty="0">
                <a:solidFill>
                  <a:schemeClr val="bg1"/>
                </a:solidFill>
              </a:rPr>
              <a:t>Only access PHI if you need it to do your job.</a:t>
            </a:r>
          </a:p>
          <a:p>
            <a:pPr>
              <a:lnSpc>
                <a:spcPct val="120000"/>
              </a:lnSpc>
              <a:spcBef>
                <a:spcPts val="600"/>
              </a:spcBef>
            </a:pPr>
            <a:r>
              <a:rPr lang="en-US" sz="1600" dirty="0">
                <a:solidFill>
                  <a:schemeClr val="bg1"/>
                </a:solidFill>
              </a:rPr>
              <a:t>Penalties for Wrongful Access </a:t>
            </a:r>
          </a:p>
          <a:p>
            <a:pPr lvl="1">
              <a:lnSpc>
                <a:spcPct val="120000"/>
              </a:lnSpc>
              <a:spcBef>
                <a:spcPts val="600"/>
              </a:spcBef>
            </a:pPr>
            <a:r>
              <a:rPr lang="en-US" sz="1600" dirty="0">
                <a:solidFill>
                  <a:schemeClr val="bg1"/>
                </a:solidFill>
              </a:rPr>
              <a:t>Civil fines: Up to $25,000 per year for repeat violations.</a:t>
            </a:r>
          </a:p>
          <a:p>
            <a:pPr lvl="1">
              <a:lnSpc>
                <a:spcPct val="120000"/>
              </a:lnSpc>
              <a:spcBef>
                <a:spcPts val="600"/>
              </a:spcBef>
            </a:pPr>
            <a:r>
              <a:rPr lang="en-US" sz="1600" dirty="0">
                <a:solidFill>
                  <a:schemeClr val="bg1"/>
                </a:solidFill>
              </a:rPr>
              <a:t>Criminal fines: Up to $250,000 per case and possible jail time for intentional misuse.</a:t>
            </a:r>
          </a:p>
          <a:p>
            <a:pPr lvl="1">
              <a:lnSpc>
                <a:spcPct val="120000"/>
              </a:lnSpc>
              <a:spcBef>
                <a:spcPts val="600"/>
              </a:spcBef>
            </a:pPr>
            <a:r>
              <a:rPr lang="en-US" sz="1600" dirty="0">
                <a:solidFill>
                  <a:schemeClr val="bg1"/>
                </a:solidFill>
              </a:rPr>
              <a:t>Oaklawn sanctions: May include retraining, suspension, termination of employment, or reporting to licensing boards.</a:t>
            </a:r>
          </a:p>
        </p:txBody>
      </p:sp>
    </p:spTree>
    <p:custDataLst>
      <p:tags r:id="rId1"/>
    </p:custDataLst>
    <p:extLst>
      <p:ext uri="{BB962C8B-B14F-4D97-AF65-F5344CB8AC3E}">
        <p14:creationId xmlns:p14="http://schemas.microsoft.com/office/powerpoint/2010/main" val="204598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A55F-EB8E-6600-5BB1-6426FFAF3EAB}"/>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202DFFBA-8370-CA80-7B63-4566EA8E7C9D}"/>
              </a:ext>
            </a:extLst>
          </p:cNvPr>
          <p:cNvSpPr>
            <a:spLocks noGrp="1"/>
          </p:cNvSpPr>
          <p:nvPr>
            <p:ph sz="quarter" idx="13"/>
          </p:nvPr>
        </p:nvSpPr>
        <p:spPr>
          <a:xfrm>
            <a:off x="594359" y="2281918"/>
            <a:ext cx="7997380" cy="4281844"/>
          </a:xfrm>
        </p:spPr>
        <p:txBody>
          <a:bodyPr>
            <a:noAutofit/>
          </a:bodyPr>
          <a:lstStyle/>
          <a:p>
            <a:pPr>
              <a:lnSpc>
                <a:spcPct val="120000"/>
              </a:lnSpc>
            </a:pPr>
            <a:r>
              <a:rPr lang="en-US" sz="1400" dirty="0"/>
              <a:t>Michigan Law</a:t>
            </a:r>
          </a:p>
          <a:p>
            <a:pPr lvl="1">
              <a:lnSpc>
                <a:spcPct val="120000"/>
              </a:lnSpc>
            </a:pPr>
            <a:r>
              <a:rPr lang="en-US" sz="1400" dirty="0"/>
              <a:t>The Mental Health Code gives mental health treatment records extra protection. Records can only be shared with patient consent, a court order, or in limited emergencies, </a:t>
            </a:r>
          </a:p>
          <a:p>
            <a:pPr lvl="1">
              <a:lnSpc>
                <a:spcPct val="120000"/>
              </a:lnSpc>
            </a:pPr>
            <a:r>
              <a:rPr lang="en-US" sz="1400" dirty="0"/>
              <a:t>Reproductive Healthcare records have additional protections in certain situations. </a:t>
            </a:r>
          </a:p>
          <a:p>
            <a:pPr lvl="1">
              <a:lnSpc>
                <a:spcPct val="120000"/>
              </a:lnSpc>
            </a:pPr>
            <a:r>
              <a:rPr lang="en-US" sz="1400" dirty="0"/>
              <a:t>When Michigan law is stricter, we must follow the stricter rule.</a:t>
            </a:r>
          </a:p>
          <a:p>
            <a:pPr>
              <a:lnSpc>
                <a:spcPct val="120000"/>
              </a:lnSpc>
            </a:pPr>
            <a:r>
              <a:rPr lang="en-US" sz="1400" dirty="0"/>
              <a:t>Oaklawn’s Policy </a:t>
            </a:r>
          </a:p>
          <a:p>
            <a:pPr lvl="1">
              <a:lnSpc>
                <a:spcPct val="120000"/>
              </a:lnSpc>
            </a:pPr>
            <a:r>
              <a:rPr lang="en-US" sz="1400" dirty="0"/>
              <a:t>Oaklawn does not allow anyone to access their own records or the records of their immediate family. </a:t>
            </a:r>
          </a:p>
          <a:p>
            <a:pPr lvl="1">
              <a:lnSpc>
                <a:spcPct val="120000"/>
              </a:lnSpc>
            </a:pPr>
            <a:r>
              <a:rPr lang="en-US" sz="1400" dirty="0"/>
              <a:t>Simply being related to or knowing a patient does not give you permission to look at their record.</a:t>
            </a:r>
          </a:p>
          <a:p>
            <a:pPr lvl="1">
              <a:lnSpc>
                <a:spcPct val="120000"/>
              </a:lnSpc>
            </a:pPr>
            <a:r>
              <a:rPr lang="en-US" sz="1400" dirty="0"/>
              <a:t>If you need to see your own medical record or a family member’s record, you must go through the Health Information Management (HIM) like any other patient.</a:t>
            </a:r>
          </a:p>
          <a:p>
            <a:pPr lvl="1">
              <a:lnSpc>
                <a:spcPct val="120000"/>
              </a:lnSpc>
            </a:pPr>
            <a:r>
              <a:rPr lang="en-US" sz="1400" dirty="0"/>
              <a:t>All record access is logged and audited. Unauthorized access will be treated as a policy violation.</a:t>
            </a:r>
          </a:p>
        </p:txBody>
      </p:sp>
    </p:spTree>
    <p:custDataLst>
      <p:tags r:id="rId1"/>
    </p:custDataLst>
    <p:extLst>
      <p:ext uri="{BB962C8B-B14F-4D97-AF65-F5344CB8AC3E}">
        <p14:creationId xmlns:p14="http://schemas.microsoft.com/office/powerpoint/2010/main" val="147217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B6D6-83E5-6552-45D6-19AD279015D6}"/>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E3EFCDCB-0B0F-E828-5C4B-0278C38B10CA}"/>
              </a:ext>
            </a:extLst>
          </p:cNvPr>
          <p:cNvSpPr>
            <a:spLocks noGrp="1"/>
          </p:cNvSpPr>
          <p:nvPr>
            <p:ph sz="quarter" idx="15"/>
          </p:nvPr>
        </p:nvSpPr>
        <p:spPr>
          <a:xfrm>
            <a:off x="594360" y="2335794"/>
            <a:ext cx="9778365" cy="4244077"/>
          </a:xfrm>
        </p:spPr>
        <p:txBody>
          <a:bodyPr>
            <a:normAutofit/>
          </a:bodyPr>
          <a:lstStyle/>
          <a:p>
            <a:pPr marL="342900" indent="-342900">
              <a:lnSpc>
                <a:spcPct val="120000"/>
              </a:lnSpc>
              <a:spcBef>
                <a:spcPts val="0"/>
              </a:spcBef>
              <a:buFont typeface="Arial" panose="020B0604020202020204" pitchFamily="34" charset="0"/>
              <a:buChar char="•"/>
            </a:pPr>
            <a:r>
              <a:rPr lang="en-US" sz="1600" dirty="0">
                <a:solidFill>
                  <a:schemeClr val="bg1"/>
                </a:solidFill>
              </a:rPr>
              <a:t>Privacy is a patient right. </a:t>
            </a:r>
          </a:p>
          <a:p>
            <a:pPr marL="342900" indent="-342900">
              <a:lnSpc>
                <a:spcPct val="120000"/>
              </a:lnSpc>
              <a:spcBef>
                <a:spcPts val="0"/>
              </a:spcBef>
              <a:buFont typeface="Arial" panose="020B0604020202020204" pitchFamily="34" charset="0"/>
              <a:buChar char="•"/>
            </a:pPr>
            <a:r>
              <a:rPr lang="en-US" sz="1600" dirty="0">
                <a:solidFill>
                  <a:schemeClr val="bg1"/>
                </a:solidFill>
              </a:rPr>
              <a:t>You must always keep PHI and PII safe.</a:t>
            </a:r>
          </a:p>
          <a:p>
            <a:pPr marL="342900" indent="-342900">
              <a:lnSpc>
                <a:spcPct val="120000"/>
              </a:lnSpc>
              <a:spcBef>
                <a:spcPts val="0"/>
              </a:spcBef>
              <a:buFont typeface="Arial" panose="020B0604020202020204" pitchFamily="34" charset="0"/>
              <a:buChar char="•"/>
            </a:pPr>
            <a:r>
              <a:rPr lang="en-US" sz="1600" dirty="0">
                <a:solidFill>
                  <a:schemeClr val="bg1"/>
                </a:solidFill>
              </a:rPr>
              <a:t>Only use or share the smallest amount of PHI needed for your job.</a:t>
            </a:r>
          </a:p>
          <a:p>
            <a:pPr marL="342900" indent="-342900">
              <a:lnSpc>
                <a:spcPct val="120000"/>
              </a:lnSpc>
              <a:spcBef>
                <a:spcPts val="0"/>
              </a:spcBef>
              <a:buFont typeface="Arial" panose="020B0604020202020204" pitchFamily="34" charset="0"/>
              <a:buChar char="•"/>
            </a:pPr>
            <a:r>
              <a:rPr lang="en-US" sz="1600" dirty="0">
                <a:solidFill>
                  <a:schemeClr val="bg1"/>
                </a:solidFill>
              </a:rPr>
              <a:t>Treatment, payment, operations, required by law, public health, and oversight.</a:t>
            </a:r>
          </a:p>
          <a:p>
            <a:pPr marL="342900" indent="-342900">
              <a:lnSpc>
                <a:spcPct val="120000"/>
              </a:lnSpc>
              <a:spcBef>
                <a:spcPts val="0"/>
              </a:spcBef>
              <a:buFont typeface="Arial" panose="020B0604020202020204" pitchFamily="34" charset="0"/>
              <a:buChar char="•"/>
            </a:pPr>
            <a:r>
              <a:rPr lang="en-US" sz="1600" dirty="0">
                <a:solidFill>
                  <a:schemeClr val="bg1"/>
                </a:solidFill>
              </a:rPr>
              <a:t>Protect electronic PHI with passwords, encryption, locked screens, and secure devices.</a:t>
            </a:r>
          </a:p>
          <a:p>
            <a:pPr marL="342900" indent="-342900">
              <a:lnSpc>
                <a:spcPct val="120000"/>
              </a:lnSpc>
              <a:spcBef>
                <a:spcPts val="0"/>
              </a:spcBef>
              <a:buFont typeface="Arial" panose="020B0604020202020204" pitchFamily="34" charset="0"/>
              <a:buChar char="•"/>
            </a:pPr>
            <a:r>
              <a:rPr lang="en-US" sz="1600" dirty="0">
                <a:solidFill>
                  <a:schemeClr val="bg1"/>
                </a:solidFill>
              </a:rPr>
              <a:t>Keep voices down, lock computers, securely shred paper records, never text or post PHI.</a:t>
            </a:r>
          </a:p>
          <a:p>
            <a:pPr marL="342900" indent="-342900">
              <a:lnSpc>
                <a:spcPct val="120000"/>
              </a:lnSpc>
              <a:spcBef>
                <a:spcPts val="0"/>
              </a:spcBef>
              <a:buFont typeface="Arial" panose="020B0604020202020204" pitchFamily="34" charset="0"/>
              <a:buChar char="•"/>
            </a:pPr>
            <a:r>
              <a:rPr lang="en-US" sz="1600" dirty="0">
                <a:solidFill>
                  <a:schemeClr val="bg1"/>
                </a:solidFill>
              </a:rPr>
              <a:t>Never share login information or passwords or allow someone to use your credentials. You are responsible for all actions under your login.</a:t>
            </a:r>
          </a:p>
          <a:p>
            <a:pPr marL="342900" indent="-342900">
              <a:lnSpc>
                <a:spcPct val="120000"/>
              </a:lnSpc>
              <a:spcBef>
                <a:spcPts val="0"/>
              </a:spcBef>
              <a:buFont typeface="Arial" panose="020B0604020202020204" pitchFamily="34" charset="0"/>
              <a:buChar char="•"/>
            </a:pPr>
            <a:r>
              <a:rPr lang="en-US" sz="1600" dirty="0">
                <a:solidFill>
                  <a:schemeClr val="bg1"/>
                </a:solidFill>
              </a:rPr>
              <a:t>Report any suspected breach immediately (by the end of your shift).</a:t>
            </a:r>
          </a:p>
          <a:p>
            <a:pPr marL="342900" indent="-342900">
              <a:lnSpc>
                <a:spcPct val="120000"/>
              </a:lnSpc>
              <a:spcBef>
                <a:spcPts val="0"/>
              </a:spcBef>
              <a:buFont typeface="Arial" panose="020B0604020202020204" pitchFamily="34" charset="0"/>
              <a:buChar char="•"/>
            </a:pPr>
            <a:r>
              <a:rPr lang="en-US" sz="1600" dirty="0">
                <a:solidFill>
                  <a:schemeClr val="bg1"/>
                </a:solidFill>
              </a:rPr>
              <a:t>Failing to report a suspected breach is the same as helping those who misuse patient information.</a:t>
            </a:r>
          </a:p>
          <a:p>
            <a:pPr marL="342900" indent="-342900">
              <a:lnSpc>
                <a:spcPct val="120000"/>
              </a:lnSpc>
              <a:spcBef>
                <a:spcPts val="0"/>
              </a:spcBef>
              <a:buFont typeface="Arial" panose="020B0604020202020204" pitchFamily="34" charset="0"/>
              <a:buChar char="•"/>
            </a:pPr>
            <a:r>
              <a:rPr lang="en-US" sz="1600" dirty="0">
                <a:solidFill>
                  <a:schemeClr val="bg1"/>
                </a:solidFill>
              </a:rPr>
              <a:t>Monitoring &amp; Sanctions: All access is tracked. Wrongful access can lead to fines, job loss, or criminal penalties.</a:t>
            </a:r>
          </a:p>
          <a:p>
            <a:pPr marL="342900" indent="-342900">
              <a:lnSpc>
                <a:spcPct val="120000"/>
              </a:lnSpc>
              <a:spcBef>
                <a:spcPts val="0"/>
              </a:spcBef>
              <a:buFont typeface="Arial" panose="020B0604020202020204" pitchFamily="34" charset="0"/>
              <a:buChar char="•"/>
            </a:pPr>
            <a:r>
              <a:rPr lang="en-US" sz="1600" dirty="0">
                <a:solidFill>
                  <a:schemeClr val="bg1"/>
                </a:solidFill>
              </a:rPr>
              <a:t>Some records (mental health &amp; reproductive health) have stricter protections than HIPAA. Always follow the stricter rule.</a:t>
            </a:r>
          </a:p>
          <a:p>
            <a:pPr marL="342900" indent="-342900">
              <a:lnSpc>
                <a:spcPct val="120000"/>
              </a:lnSpc>
              <a:spcBef>
                <a:spcPts val="0"/>
              </a:spcBef>
              <a:buFont typeface="Arial" panose="020B0604020202020204" pitchFamily="34" charset="0"/>
              <a:buChar char="•"/>
            </a:pPr>
            <a:r>
              <a:rPr lang="en-US" sz="1600" dirty="0">
                <a:solidFill>
                  <a:schemeClr val="bg1"/>
                </a:solidFill>
              </a:rPr>
              <a:t>Never access your own or family members’ charts.</a:t>
            </a:r>
          </a:p>
        </p:txBody>
      </p:sp>
    </p:spTree>
    <p:custDataLst>
      <p:tags r:id="rId1"/>
    </p:custDataLst>
    <p:extLst>
      <p:ext uri="{BB962C8B-B14F-4D97-AF65-F5344CB8AC3E}">
        <p14:creationId xmlns:p14="http://schemas.microsoft.com/office/powerpoint/2010/main" val="2064920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p:txBody>
          <a:bodyPr>
            <a:normAutofit fontScale="90000"/>
          </a:bodyPr>
          <a:lstStyle/>
          <a:p>
            <a:r>
              <a:rPr lang="en-US" sz="9600" dirty="0"/>
              <a:t>Safety on Site </a:t>
            </a:r>
            <a:endParaRPr lang="en-US" sz="8000" dirty="0">
              <a:solidFill>
                <a:schemeClr val="accent1"/>
              </a:solidFill>
            </a:endParaRP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p:txBody>
          <a:bodyPr>
            <a:normAutofit fontScale="70000" lnSpcReduction="20000"/>
          </a:bodyPr>
          <a:lstStyle/>
          <a:p>
            <a:r>
              <a:rPr lang="en-US" sz="3600" b="1" dirty="0">
                <a:solidFill>
                  <a:schemeClr val="tx1"/>
                </a:solidFill>
              </a:rPr>
              <a:t>Keeping yourself Safe </a:t>
            </a:r>
          </a:p>
          <a:p>
            <a:r>
              <a:rPr lang="en-US" sz="3600" b="1" dirty="0">
                <a:solidFill>
                  <a:schemeClr val="tx1"/>
                </a:solidFill>
              </a:rPr>
              <a:t>Computer Based learning (CBL) 2026</a:t>
            </a: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a:xfrm>
            <a:off x="11784011" y="572151"/>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bg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AC19ED-7CFA-4AF2-BE7E-6017F4B12C94}" type="slidenum">
              <a:rPr lang="en-US" smtClean="0"/>
              <a:pPr/>
              <a:t>35</a:t>
            </a:fld>
            <a:endParaRPr lang="en-US" dirty="0"/>
          </a:p>
        </p:txBody>
      </p:sp>
      <p:grpSp>
        <p:nvGrpSpPr>
          <p:cNvPr id="6" name="Group 5">
            <a:extLst>
              <a:ext uri="{FF2B5EF4-FFF2-40B4-BE49-F238E27FC236}">
                <a16:creationId xmlns:a16="http://schemas.microsoft.com/office/drawing/2014/main" id="{698C1723-6BE3-4292-90F2-43C7A22F5038}"/>
              </a:ext>
              <a:ext uri="{C183D7F6-B498-43B3-948B-1728B52AA6E4}">
                <adec:decorative xmlns:adec="http://schemas.microsoft.com/office/drawing/2017/decorative" val="1"/>
              </a:ext>
            </a:extLst>
          </p:cNvPr>
          <p:cNvGrpSpPr/>
          <p:nvPr/>
        </p:nvGrpSpPr>
        <p:grpSpPr bwMode="white">
          <a:xfrm>
            <a:off x="2499577" y="874081"/>
            <a:ext cx="7376746" cy="4149970"/>
            <a:chOff x="2989385" y="1679331"/>
            <a:chExt cx="7376746" cy="2681654"/>
          </a:xfrm>
        </p:grpSpPr>
        <p:cxnSp>
          <p:nvCxnSpPr>
            <p:cNvPr id="7" name="Straight Connector 6">
              <a:extLst>
                <a:ext uri="{FF2B5EF4-FFF2-40B4-BE49-F238E27FC236}">
                  <a16:creationId xmlns:a16="http://schemas.microsoft.com/office/drawing/2014/main" id="{EFF9A4E4-33FF-4BA5-9A1C-6E8B73621BEB}"/>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168D7F-9049-4135-9731-02DB8D3CD4C9}"/>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19D412-8FFA-4958-A76C-EB9E1F690AD9}"/>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5B0E36-8696-452F-958E-984FBF104D99}"/>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F49821-5888-450B-ABA1-D4D7B73EC2AB}"/>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2" name="Graphic 11" descr="Traffic cone">
            <a:extLst>
              <a:ext uri="{FF2B5EF4-FFF2-40B4-BE49-F238E27FC236}">
                <a16:creationId xmlns:a16="http://schemas.microsoft.com/office/drawing/2014/main" id="{0BACC0C5-2833-2981-06FA-D4B977C13E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6498" y="4581496"/>
            <a:ext cx="2188992" cy="2188992"/>
          </a:xfrm>
          <a:prstGeom prst="rect">
            <a:avLst/>
          </a:prstGeom>
        </p:spPr>
      </p:pic>
      <p:pic>
        <p:nvPicPr>
          <p:cNvPr id="13" name="Graphic 12" descr="Traffic cone">
            <a:extLst>
              <a:ext uri="{FF2B5EF4-FFF2-40B4-BE49-F238E27FC236}">
                <a16:creationId xmlns:a16="http://schemas.microsoft.com/office/drawing/2014/main" id="{E47931F7-CC15-654C-DC00-41C4F32E26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9948" y="4558641"/>
            <a:ext cx="2188992" cy="2188992"/>
          </a:xfrm>
          <a:prstGeom prst="rect">
            <a:avLst/>
          </a:prstGeom>
        </p:spPr>
      </p:pic>
    </p:spTree>
    <p:custDataLst>
      <p:tags r:id="rId1"/>
    </p:custDataLst>
    <p:extLst>
      <p:ext uri="{BB962C8B-B14F-4D97-AF65-F5344CB8AC3E}">
        <p14:creationId xmlns:p14="http://schemas.microsoft.com/office/powerpoint/2010/main" val="2557516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D27-68F1-47B9-A6E0-2CEAFAEB2F41}"/>
              </a:ext>
            </a:extLst>
          </p:cNvPr>
          <p:cNvSpPr>
            <a:spLocks noGrp="1"/>
          </p:cNvSpPr>
          <p:nvPr>
            <p:ph type="title"/>
          </p:nvPr>
        </p:nvSpPr>
        <p:spPr>
          <a:xfrm>
            <a:off x="678815" y="358646"/>
            <a:ext cx="3833906" cy="2278772"/>
          </a:xfrm>
        </p:spPr>
        <p:txBody>
          <a:bodyPr>
            <a:normAutofit fontScale="90000"/>
          </a:bodyPr>
          <a:lstStyle/>
          <a:p>
            <a:pPr algn="ctr"/>
            <a:r>
              <a:rPr lang="en-US" sz="5400" b="1" dirty="0">
                <a:solidFill>
                  <a:schemeClr val="tx1"/>
                </a:solidFill>
              </a:rPr>
              <a:t>Topics to be Discussed</a:t>
            </a:r>
            <a:endParaRPr lang="en-US" b="1" dirty="0">
              <a:solidFill>
                <a:schemeClr val="tx1"/>
              </a:solidFill>
            </a:endParaRPr>
          </a:p>
        </p:txBody>
      </p:sp>
      <p:sp>
        <p:nvSpPr>
          <p:cNvPr id="12" name="Rectangle: Rounded Corners 11">
            <a:extLst>
              <a:ext uri="{FF2B5EF4-FFF2-40B4-BE49-F238E27FC236}">
                <a16:creationId xmlns:a16="http://schemas.microsoft.com/office/drawing/2014/main" id="{7D2A6366-FF6C-47F2-B842-B9F516ACC77F}"/>
              </a:ext>
              <a:ext uri="{C183D7F6-B498-43B3-948B-1728B52AA6E4}">
                <adec:decorative xmlns:adec="http://schemas.microsoft.com/office/drawing/2017/decorative" val="1"/>
              </a:ext>
            </a:extLst>
          </p:cNvPr>
          <p:cNvSpPr/>
          <p:nvPr/>
        </p:nvSpPr>
        <p:spPr>
          <a:xfrm>
            <a:off x="685800" y="2764629"/>
            <a:ext cx="3833906" cy="2611038"/>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6F785195-F603-446F-BDF7-58608605AB8D}"/>
              </a:ext>
              <a:ext uri="{C183D7F6-B498-43B3-948B-1728B52AA6E4}">
                <adec:decorative xmlns:adec="http://schemas.microsoft.com/office/drawing/2017/decorative" val="1"/>
              </a:ext>
            </a:extLst>
          </p:cNvPr>
          <p:cNvCxnSpPr/>
          <p:nvPr/>
        </p:nvCxnSpPr>
        <p:spPr>
          <a:xfrm>
            <a:off x="2602753" y="3114836"/>
            <a:ext cx="0" cy="18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90876D-147F-4718-97A1-D749D03B8512}"/>
              </a:ext>
            </a:extLst>
          </p:cNvPr>
          <p:cNvSpPr>
            <a:spLocks noGrp="1"/>
          </p:cNvSpPr>
          <p:nvPr>
            <p:ph idx="1"/>
          </p:nvPr>
        </p:nvSpPr>
        <p:spPr/>
        <p:txBody>
          <a:bodyPr>
            <a:normAutofit/>
          </a:bodyPr>
          <a:lstStyle/>
          <a:p>
            <a:pPr marL="0" lvl="0" indent="0">
              <a:buNone/>
            </a:pPr>
            <a:r>
              <a:rPr lang="en-US" sz="3200" b="1" dirty="0"/>
              <a:t>Safety Management</a:t>
            </a:r>
            <a:endParaRPr lang="en-US" sz="3200" dirty="0"/>
          </a:p>
          <a:p>
            <a:pPr marL="0" lvl="0" indent="0">
              <a:buNone/>
            </a:pPr>
            <a:r>
              <a:rPr lang="en-US" sz="3200" b="1" dirty="0"/>
              <a:t>Security</a:t>
            </a:r>
          </a:p>
          <a:p>
            <a:pPr marL="0" indent="0">
              <a:buNone/>
            </a:pPr>
            <a:r>
              <a:rPr lang="en-US" sz="3200" b="1" dirty="0"/>
              <a:t>Medical Equipment</a:t>
            </a:r>
            <a:endParaRPr lang="en-US" sz="3200" dirty="0"/>
          </a:p>
          <a:p>
            <a:pPr marL="0" indent="0">
              <a:buNone/>
            </a:pPr>
            <a:r>
              <a:rPr lang="en-US" sz="3200" b="1" dirty="0"/>
              <a:t>Utilities Management</a:t>
            </a:r>
            <a:endParaRPr lang="en-US" sz="3200" dirty="0"/>
          </a:p>
          <a:p>
            <a:pPr marL="0" indent="0">
              <a:buNone/>
            </a:pPr>
            <a:r>
              <a:rPr lang="en-US" sz="3200" b="1" dirty="0"/>
              <a:t>Hazardous Communications</a:t>
            </a:r>
            <a:endParaRPr lang="en-US" sz="3200" dirty="0"/>
          </a:p>
          <a:p>
            <a:pPr marL="0" indent="0">
              <a:buNone/>
            </a:pPr>
            <a:r>
              <a:rPr lang="en-US" sz="3200" b="1" dirty="0"/>
              <a:t>Medical Waste</a:t>
            </a:r>
            <a:endParaRPr lang="en-US" sz="3200" dirty="0"/>
          </a:p>
          <a:p>
            <a:pPr marL="0" lvl="0" indent="0">
              <a:buNone/>
            </a:pPr>
            <a:endParaRPr lang="en-US" sz="3200" dirty="0">
              <a:solidFill>
                <a:prstClr val="black">
                  <a:lumMod val="85000"/>
                  <a:lumOff val="15000"/>
                </a:prstClr>
              </a:solidFill>
              <a:cs typeface="Segoe UI" panose="020B0502040204020203" pitchFamily="34" charset="0"/>
            </a:endParaRPr>
          </a:p>
        </p:txBody>
      </p:sp>
      <p:pic>
        <p:nvPicPr>
          <p:cNvPr id="17" name="Picture 16" descr="Patient lying on CT scan platform">
            <a:extLst>
              <a:ext uri="{FF2B5EF4-FFF2-40B4-BE49-F238E27FC236}">
                <a16:creationId xmlns:a16="http://schemas.microsoft.com/office/drawing/2014/main" id="{76463A4F-3161-C498-AF81-836D9F5574BD}"/>
              </a:ext>
            </a:extLst>
          </p:cNvPr>
          <p:cNvPicPr>
            <a:picLocks noChangeAspect="1"/>
          </p:cNvPicPr>
          <p:nvPr/>
        </p:nvPicPr>
        <p:blipFill>
          <a:blip r:embed="rId4"/>
          <a:stretch>
            <a:fillRect/>
          </a:stretch>
        </p:blipFill>
        <p:spPr>
          <a:xfrm>
            <a:off x="1166925" y="3114836"/>
            <a:ext cx="2813604" cy="1871999"/>
          </a:xfrm>
          <a:prstGeom prst="rect">
            <a:avLst/>
          </a:prstGeom>
        </p:spPr>
      </p:pic>
    </p:spTree>
    <p:custDataLst>
      <p:tags r:id="rId1"/>
    </p:custDataLst>
    <p:extLst>
      <p:ext uri="{BB962C8B-B14F-4D97-AF65-F5344CB8AC3E}">
        <p14:creationId xmlns:p14="http://schemas.microsoft.com/office/powerpoint/2010/main" val="4085642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117A-FBCE-4093-AA60-E0B1FCBAFCF6}"/>
              </a:ext>
            </a:extLst>
          </p:cNvPr>
          <p:cNvSpPr>
            <a:spLocks noGrp="1"/>
          </p:cNvSpPr>
          <p:nvPr>
            <p:ph type="ctrTitle"/>
          </p:nvPr>
        </p:nvSpPr>
        <p:spPr bwMode="ltGray">
          <a:xfrm>
            <a:off x="1088913" y="1143293"/>
            <a:ext cx="7034362" cy="4268965"/>
          </a:xfrm>
        </p:spPr>
        <p:txBody>
          <a:bodyPr anchor="t">
            <a:normAutofit/>
          </a:bodyPr>
          <a:lstStyle/>
          <a:p>
            <a:r>
              <a:rPr lang="en-US" dirty="0"/>
              <a:t>Safety Management</a:t>
            </a:r>
          </a:p>
        </p:txBody>
      </p:sp>
      <p:sp>
        <p:nvSpPr>
          <p:cNvPr id="6" name="Content Placeholder 5">
            <a:extLst>
              <a:ext uri="{FF2B5EF4-FFF2-40B4-BE49-F238E27FC236}">
                <a16:creationId xmlns:a16="http://schemas.microsoft.com/office/drawing/2014/main" id="{C1445F58-7953-47AD-917A-485216F77D95}"/>
              </a:ext>
            </a:extLst>
          </p:cNvPr>
          <p:cNvSpPr>
            <a:spLocks noGrp="1"/>
          </p:cNvSpPr>
          <p:nvPr>
            <p:ph type="subTitle" idx="1"/>
          </p:nvPr>
        </p:nvSpPr>
        <p:spPr>
          <a:xfrm>
            <a:off x="1088913" y="3403109"/>
            <a:ext cx="7034362" cy="706355"/>
          </a:xfrm>
        </p:spPr>
        <p:txBody>
          <a:bodyPr>
            <a:normAutofit/>
          </a:bodyPr>
          <a:lstStyle/>
          <a:p>
            <a:pPr marL="0" indent="0">
              <a:spcAft>
                <a:spcPts val="600"/>
              </a:spcAft>
              <a:buNone/>
            </a:pPr>
            <a:r>
              <a:rPr lang="en-US" dirty="0"/>
              <a:t>Life and Fire Safety Management</a:t>
            </a:r>
          </a:p>
        </p:txBody>
      </p:sp>
      <p:pic>
        <p:nvPicPr>
          <p:cNvPr id="2" name="Graphic 1" descr="Warning">
            <a:extLst>
              <a:ext uri="{FF2B5EF4-FFF2-40B4-BE49-F238E27FC236}">
                <a16:creationId xmlns:a16="http://schemas.microsoft.com/office/drawing/2014/main" id="{D4EAEE60-A99B-2F7A-0506-C9E23275C8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4255" y="2500709"/>
            <a:ext cx="3743571" cy="3743571"/>
          </a:xfrm>
          <a:prstGeom prst="rect">
            <a:avLst/>
          </a:prstGeom>
        </p:spPr>
      </p:pic>
    </p:spTree>
    <p:custDataLst>
      <p:tags r:id="rId1"/>
    </p:custDataLst>
    <p:extLst>
      <p:ext uri="{BB962C8B-B14F-4D97-AF65-F5344CB8AC3E}">
        <p14:creationId xmlns:p14="http://schemas.microsoft.com/office/powerpoint/2010/main" val="2621867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46EC-1FC7-4065-BC98-F8A55E539322}"/>
              </a:ext>
            </a:extLst>
          </p:cNvPr>
          <p:cNvSpPr>
            <a:spLocks noGrp="1"/>
          </p:cNvSpPr>
          <p:nvPr>
            <p:ph type="title"/>
          </p:nvPr>
        </p:nvSpPr>
        <p:spPr>
          <a:xfrm>
            <a:off x="4336610" y="387662"/>
            <a:ext cx="2904653" cy="858924"/>
          </a:xfrm>
        </p:spPr>
        <p:txBody>
          <a:bodyPr anchor="t">
            <a:normAutofit/>
          </a:bodyPr>
          <a:lstStyle/>
          <a:p>
            <a:pPr algn="l"/>
            <a:r>
              <a:rPr lang="en-US" dirty="0"/>
              <a:t>Overview</a:t>
            </a:r>
          </a:p>
        </p:txBody>
      </p:sp>
      <p:sp>
        <p:nvSpPr>
          <p:cNvPr id="4" name="Content Placeholder 3">
            <a:extLst>
              <a:ext uri="{FF2B5EF4-FFF2-40B4-BE49-F238E27FC236}">
                <a16:creationId xmlns:a16="http://schemas.microsoft.com/office/drawing/2014/main" id="{8C2701FB-F7EC-25D9-4BA9-43729E059874}"/>
              </a:ext>
            </a:extLst>
          </p:cNvPr>
          <p:cNvSpPr>
            <a:spLocks noGrp="1"/>
          </p:cNvSpPr>
          <p:nvPr>
            <p:ph idx="1"/>
          </p:nvPr>
        </p:nvSpPr>
        <p:spPr>
          <a:xfrm>
            <a:off x="4336610" y="1495514"/>
            <a:ext cx="7659232" cy="4728708"/>
          </a:xfrm>
        </p:spPr>
        <p:txBody>
          <a:bodyPr>
            <a:normAutofit/>
          </a:bodyPr>
          <a:lstStyle/>
          <a:p>
            <a:pPr marL="342900" marR="0" lvl="0" indent="-342900">
              <a:lnSpc>
                <a:spcPct val="107000"/>
              </a:lnSpc>
              <a:spcAft>
                <a:spcPts val="800"/>
              </a:spcAft>
              <a:buFont typeface="Times New Roman" panose="02020603050405020304" pitchFamily="18" charset="0"/>
              <a:buChar char="•"/>
              <a:tabLst>
                <a:tab pos="457200" algn="l"/>
              </a:tabLst>
            </a:pPr>
            <a:r>
              <a:rPr lang="en-US" sz="1600" dirty="0">
                <a:effectLst/>
                <a:ea typeface="Aptos" panose="020B0004020202020204" pitchFamily="34" charset="0"/>
                <a:cs typeface="Times New Roman" panose="02020603050405020304" pitchFamily="18" charset="0"/>
              </a:rPr>
              <a:t>The hospital shall provide a Safety Management System that maintains safe and adequate facilities for its services.</a:t>
            </a:r>
          </a:p>
          <a:p>
            <a:pPr marL="342900" marR="0" lvl="0" indent="-342900">
              <a:lnSpc>
                <a:spcPct val="107000"/>
              </a:lnSpc>
              <a:spcAft>
                <a:spcPts val="800"/>
              </a:spcAft>
              <a:buFont typeface="Times New Roman" panose="02020603050405020304" pitchFamily="18" charset="0"/>
              <a:buChar char="•"/>
              <a:tabLst>
                <a:tab pos="457200" algn="l"/>
              </a:tabLst>
            </a:pPr>
            <a:r>
              <a:rPr lang="en-US" sz="1600" dirty="0">
                <a:effectLst/>
                <a:ea typeface="Aptos" panose="020B0004020202020204" pitchFamily="34" charset="0"/>
                <a:cs typeface="Times New Roman" panose="02020603050405020304" pitchFamily="18" charset="0"/>
              </a:rPr>
              <a:t>Members of the Safety Committee conduct regular environmental tours to identify and evaluate environmental deficiencies including, but not limited to:</a:t>
            </a:r>
          </a:p>
          <a:p>
            <a:pPr marL="742950" marR="0" lvl="1" indent="-285750">
              <a:lnSpc>
                <a:spcPct val="107000"/>
              </a:lnSpc>
              <a:spcAft>
                <a:spcPts val="800"/>
              </a:spcAft>
              <a:buFont typeface="Arial" panose="020B0604020202020204" pitchFamily="34" charset="0"/>
              <a:buChar char="•"/>
              <a:tabLst>
                <a:tab pos="914400" algn="l"/>
              </a:tabLst>
            </a:pPr>
            <a:r>
              <a:rPr lang="en-US" sz="1600" dirty="0">
                <a:solidFill>
                  <a:schemeClr val="bg1"/>
                </a:solidFill>
                <a:effectLst/>
                <a:ea typeface="Aptos" panose="020B0004020202020204" pitchFamily="34" charset="0"/>
                <a:cs typeface="Times New Roman" panose="02020603050405020304" pitchFamily="18" charset="0"/>
              </a:rPr>
              <a:t>Unsafe practices</a:t>
            </a:r>
          </a:p>
          <a:p>
            <a:pPr marL="742950" marR="0" lvl="1" indent="-285750">
              <a:lnSpc>
                <a:spcPct val="107000"/>
              </a:lnSpc>
              <a:spcAft>
                <a:spcPts val="800"/>
              </a:spcAft>
              <a:buFont typeface="Arial" panose="020B0604020202020204" pitchFamily="34" charset="0"/>
              <a:buChar char="•"/>
              <a:tabLst>
                <a:tab pos="914400" algn="l"/>
              </a:tabLst>
            </a:pPr>
            <a:r>
              <a:rPr lang="en-US" sz="1600" dirty="0">
                <a:solidFill>
                  <a:schemeClr val="bg1"/>
                </a:solidFill>
                <a:effectLst/>
                <a:ea typeface="Aptos" panose="020B0004020202020204" pitchFamily="34" charset="0"/>
                <a:cs typeface="Times New Roman" panose="02020603050405020304" pitchFamily="18" charset="0"/>
              </a:rPr>
              <a:t>Security deficiencies</a:t>
            </a:r>
          </a:p>
          <a:p>
            <a:pPr marL="742950" marR="0" lvl="1" indent="-285750">
              <a:lnSpc>
                <a:spcPct val="107000"/>
              </a:lnSpc>
              <a:spcAft>
                <a:spcPts val="800"/>
              </a:spcAft>
              <a:buFont typeface="Arial" panose="020B0604020202020204" pitchFamily="34" charset="0"/>
              <a:buChar char="•"/>
              <a:tabLst>
                <a:tab pos="914400" algn="l"/>
              </a:tabLst>
            </a:pPr>
            <a:r>
              <a:rPr lang="en-US" sz="1600" dirty="0">
                <a:solidFill>
                  <a:schemeClr val="bg1"/>
                </a:solidFill>
                <a:effectLst/>
                <a:ea typeface="Aptos" panose="020B0004020202020204" pitchFamily="34" charset="0"/>
                <a:cs typeface="Times New Roman" panose="02020603050405020304" pitchFamily="18" charset="0"/>
              </a:rPr>
              <a:t>Hazardous materials and wastes</a:t>
            </a:r>
          </a:p>
          <a:p>
            <a:pPr marL="742950" marR="0" lvl="1" indent="-285750">
              <a:lnSpc>
                <a:spcPct val="107000"/>
              </a:lnSpc>
              <a:spcAft>
                <a:spcPts val="800"/>
              </a:spcAft>
              <a:buFont typeface="Arial" panose="020B0604020202020204" pitchFamily="34" charset="0"/>
              <a:buChar char="•"/>
              <a:tabLst>
                <a:tab pos="914400" algn="l"/>
              </a:tabLst>
            </a:pPr>
            <a:r>
              <a:rPr lang="en-US" sz="1600" dirty="0">
                <a:solidFill>
                  <a:schemeClr val="bg1"/>
                </a:solidFill>
                <a:effectLst/>
                <a:ea typeface="Aptos" panose="020B0004020202020204" pitchFamily="34" charset="0"/>
                <a:cs typeface="Times New Roman" panose="02020603050405020304" pitchFamily="18" charset="0"/>
              </a:rPr>
              <a:t>Fire Safety</a:t>
            </a:r>
          </a:p>
          <a:p>
            <a:pPr marL="742950" marR="0" lvl="1" indent="-285750">
              <a:lnSpc>
                <a:spcPct val="107000"/>
              </a:lnSpc>
              <a:spcAft>
                <a:spcPts val="800"/>
              </a:spcAft>
              <a:buFont typeface="Arial" panose="020B0604020202020204" pitchFamily="34" charset="0"/>
              <a:buChar char="•"/>
              <a:tabLst>
                <a:tab pos="914400" algn="l"/>
              </a:tabLst>
            </a:pPr>
            <a:r>
              <a:rPr lang="en-US" sz="1600" dirty="0">
                <a:solidFill>
                  <a:schemeClr val="bg1"/>
                </a:solidFill>
                <a:effectLst/>
                <a:ea typeface="Aptos" panose="020B0004020202020204" pitchFamily="34" charset="0"/>
                <a:cs typeface="Times New Roman" panose="02020603050405020304" pitchFamily="18" charset="0"/>
              </a:rPr>
              <a:t>Medical equipment</a:t>
            </a:r>
          </a:p>
          <a:p>
            <a:pPr marL="742950" marR="0" lvl="1" indent="-285750">
              <a:lnSpc>
                <a:spcPct val="107000"/>
              </a:lnSpc>
              <a:spcAft>
                <a:spcPts val="800"/>
              </a:spcAft>
              <a:buFont typeface="Arial" panose="020B0604020202020204" pitchFamily="34" charset="0"/>
              <a:buChar char="•"/>
              <a:tabLst>
                <a:tab pos="914400" algn="l"/>
              </a:tabLst>
            </a:pPr>
            <a:r>
              <a:rPr lang="en-US" sz="1600" dirty="0">
                <a:solidFill>
                  <a:schemeClr val="bg1"/>
                </a:solidFill>
                <a:effectLst/>
                <a:ea typeface="Aptos" panose="020B0004020202020204" pitchFamily="34" charset="0"/>
                <a:cs typeface="Times New Roman" panose="02020603050405020304" pitchFamily="18" charset="0"/>
              </a:rPr>
              <a:t>Access to utility systems</a:t>
            </a:r>
          </a:p>
          <a:p>
            <a:pPr marL="742950" marR="0" lvl="1" indent="-285750">
              <a:lnSpc>
                <a:spcPct val="107000"/>
              </a:lnSpc>
              <a:spcAft>
                <a:spcPts val="800"/>
              </a:spcAft>
              <a:buFont typeface="Arial" panose="020B0604020202020204" pitchFamily="34" charset="0"/>
              <a:buChar char="•"/>
              <a:tabLst>
                <a:tab pos="914400" algn="l"/>
              </a:tabLst>
            </a:pPr>
            <a:r>
              <a:rPr lang="en-US" sz="1600" dirty="0">
                <a:solidFill>
                  <a:schemeClr val="bg1"/>
                </a:solidFill>
                <a:effectLst/>
                <a:ea typeface="Aptos" panose="020B0004020202020204" pitchFamily="34" charset="0"/>
                <a:cs typeface="Times New Roman" panose="02020603050405020304" pitchFamily="18" charset="0"/>
              </a:rPr>
              <a:t>Staff knowledge on Safety </a:t>
            </a:r>
          </a:p>
        </p:txBody>
      </p:sp>
    </p:spTree>
    <p:custDataLst>
      <p:tags r:id="rId1"/>
    </p:custDataLst>
    <p:extLst>
      <p:ext uri="{BB962C8B-B14F-4D97-AF65-F5344CB8AC3E}">
        <p14:creationId xmlns:p14="http://schemas.microsoft.com/office/powerpoint/2010/main" val="3210347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59B8-20D7-4327-B945-9DB34BBA1DF7}"/>
              </a:ext>
            </a:extLst>
          </p:cNvPr>
          <p:cNvSpPr>
            <a:spLocks noGrp="1"/>
          </p:cNvSpPr>
          <p:nvPr>
            <p:ph type="title"/>
          </p:nvPr>
        </p:nvSpPr>
        <p:spPr bwMode="ltGray"/>
        <p:txBody>
          <a:bodyPr/>
          <a:lstStyle/>
          <a:p>
            <a:r>
              <a:rPr lang="en-US" sz="5400" b="1" dirty="0">
                <a:solidFill>
                  <a:schemeClr val="bg1"/>
                </a:solidFill>
              </a:rPr>
              <a:t>Life Safety</a:t>
            </a:r>
            <a:endParaRPr lang="en-US" b="1" dirty="0">
              <a:solidFill>
                <a:schemeClr val="bg1"/>
              </a:solidFill>
            </a:endParaRPr>
          </a:p>
        </p:txBody>
      </p:sp>
      <p:sp>
        <p:nvSpPr>
          <p:cNvPr id="23" name="TextBox 22">
            <a:extLst>
              <a:ext uri="{FF2B5EF4-FFF2-40B4-BE49-F238E27FC236}">
                <a16:creationId xmlns:a16="http://schemas.microsoft.com/office/drawing/2014/main" id="{3227CA1F-B61F-2E2D-E3E5-3A765C087E87}"/>
              </a:ext>
            </a:extLst>
          </p:cNvPr>
          <p:cNvSpPr txBox="1"/>
          <p:nvPr/>
        </p:nvSpPr>
        <p:spPr>
          <a:xfrm>
            <a:off x="190487" y="2141955"/>
            <a:ext cx="6102990" cy="3497624"/>
          </a:xfrm>
          <a:prstGeom prst="rect">
            <a:avLst/>
          </a:prstGeom>
          <a:noFill/>
        </p:spPr>
        <p:txBody>
          <a:bodyPr wrap="square">
            <a:spAutoFit/>
          </a:bodyPr>
          <a:lstStyle/>
          <a:p>
            <a:pPr marL="285750" indent="-285750">
              <a:lnSpc>
                <a:spcPct val="110000"/>
              </a:lnSpc>
              <a:spcBef>
                <a:spcPts val="1000"/>
              </a:spcBef>
              <a:buFont typeface="Arial" panose="020B0604020202020204" pitchFamily="34" charset="0"/>
              <a:buChar char="•"/>
              <a:defRPr/>
            </a:pPr>
            <a:r>
              <a:rPr lang="en-US" altLang="en-US" sz="1800" dirty="0"/>
              <a:t>Det Norske Veritas (DNV) and other federal groups require health care facilities to meet the Life Safety Code.</a:t>
            </a:r>
          </a:p>
          <a:p>
            <a:pPr marL="285750" indent="-285750">
              <a:lnSpc>
                <a:spcPct val="110000"/>
              </a:lnSpc>
              <a:spcBef>
                <a:spcPts val="1000"/>
              </a:spcBef>
              <a:buFont typeface="Arial" panose="020B0604020202020204" pitchFamily="34" charset="0"/>
              <a:buChar char="•"/>
              <a:defRPr/>
            </a:pPr>
            <a:r>
              <a:rPr lang="en-US" altLang="en-US" sz="1800" dirty="0"/>
              <a:t>The hospital has a written Fire Control Plan that contains provisions for:</a:t>
            </a:r>
          </a:p>
          <a:p>
            <a:pPr marL="742950" lvl="1" indent="-285750">
              <a:lnSpc>
                <a:spcPct val="110000"/>
              </a:lnSpc>
              <a:spcBef>
                <a:spcPts val="1000"/>
              </a:spcBef>
              <a:buFont typeface="Arial" panose="020B0604020202020204" pitchFamily="34" charset="0"/>
              <a:buChar char="•"/>
              <a:defRPr/>
            </a:pPr>
            <a:r>
              <a:rPr lang="en-US" altLang="en-US" sz="1700" b="1" i="1" dirty="0"/>
              <a:t>Prompt reporting of fires</a:t>
            </a:r>
          </a:p>
          <a:p>
            <a:pPr marL="742950" lvl="1" indent="-285750">
              <a:lnSpc>
                <a:spcPct val="110000"/>
              </a:lnSpc>
              <a:spcBef>
                <a:spcPts val="1000"/>
              </a:spcBef>
              <a:buFont typeface="Arial" panose="020B0604020202020204" pitchFamily="34" charset="0"/>
              <a:buChar char="•"/>
              <a:defRPr/>
            </a:pPr>
            <a:r>
              <a:rPr lang="en-US" altLang="en-US" sz="1700" b="1" i="1" dirty="0"/>
              <a:t>Extinguishing fires</a:t>
            </a:r>
          </a:p>
          <a:p>
            <a:pPr marL="742950" lvl="1" indent="-285750">
              <a:lnSpc>
                <a:spcPct val="110000"/>
              </a:lnSpc>
              <a:spcBef>
                <a:spcPts val="1000"/>
              </a:spcBef>
              <a:buFont typeface="Arial" panose="020B0604020202020204" pitchFamily="34" charset="0"/>
              <a:buChar char="•"/>
              <a:defRPr/>
            </a:pPr>
            <a:r>
              <a:rPr lang="en-US" altLang="en-US" sz="1700" b="1" i="1" dirty="0"/>
              <a:t>Protecting patients, personnel, and guests</a:t>
            </a:r>
          </a:p>
          <a:p>
            <a:pPr marL="742950" lvl="1" indent="-285750">
              <a:lnSpc>
                <a:spcPct val="110000"/>
              </a:lnSpc>
              <a:spcBef>
                <a:spcPts val="1000"/>
              </a:spcBef>
              <a:buFont typeface="Arial" panose="020B0604020202020204" pitchFamily="34" charset="0"/>
              <a:buChar char="•"/>
              <a:defRPr/>
            </a:pPr>
            <a:r>
              <a:rPr lang="en-US" altLang="en-US" sz="1700" b="1" i="1" dirty="0"/>
              <a:t>Evacuation</a:t>
            </a:r>
          </a:p>
          <a:p>
            <a:pPr marL="742950" lvl="1" indent="-285750">
              <a:lnSpc>
                <a:spcPct val="110000"/>
              </a:lnSpc>
              <a:spcBef>
                <a:spcPts val="1000"/>
              </a:spcBef>
              <a:buFont typeface="Arial" panose="020B0604020202020204" pitchFamily="34" charset="0"/>
              <a:buChar char="•"/>
              <a:defRPr/>
            </a:pPr>
            <a:r>
              <a:rPr lang="en-US" altLang="en-US" sz="1700" b="1" i="1" dirty="0"/>
              <a:t>Cooperation with firefighting authorities</a:t>
            </a:r>
          </a:p>
        </p:txBody>
      </p:sp>
      <p:pic>
        <p:nvPicPr>
          <p:cNvPr id="25" name="Picture 24">
            <a:extLst>
              <a:ext uri="{FF2B5EF4-FFF2-40B4-BE49-F238E27FC236}">
                <a16:creationId xmlns:a16="http://schemas.microsoft.com/office/drawing/2014/main" id="{602ADF12-3450-998C-9D42-C421E4BD21E4}"/>
              </a:ext>
            </a:extLst>
          </p:cNvPr>
          <p:cNvPicPr>
            <a:picLocks noChangeAspect="1"/>
          </p:cNvPicPr>
          <p:nvPr/>
        </p:nvPicPr>
        <p:blipFill>
          <a:blip r:embed="rId4"/>
          <a:stretch>
            <a:fillRect/>
          </a:stretch>
        </p:blipFill>
        <p:spPr>
          <a:xfrm>
            <a:off x="5221339" y="3657601"/>
            <a:ext cx="1991310" cy="2661487"/>
          </a:xfrm>
          <a:prstGeom prst="rect">
            <a:avLst/>
          </a:prstGeom>
          <a:ln>
            <a:noFill/>
          </a:ln>
          <a:effectLst>
            <a:softEdge rad="112500"/>
          </a:effectLst>
        </p:spPr>
      </p:pic>
      <p:sp>
        <p:nvSpPr>
          <p:cNvPr id="4" name="TextBox 3">
            <a:extLst>
              <a:ext uri="{FF2B5EF4-FFF2-40B4-BE49-F238E27FC236}">
                <a16:creationId xmlns:a16="http://schemas.microsoft.com/office/drawing/2014/main" id="{5ECD0E81-5957-EC05-0C0B-9FC93E48D80B}"/>
              </a:ext>
            </a:extLst>
          </p:cNvPr>
          <p:cNvSpPr txBox="1"/>
          <p:nvPr/>
        </p:nvSpPr>
        <p:spPr>
          <a:xfrm>
            <a:off x="7212649" y="2307364"/>
            <a:ext cx="4614729" cy="3640740"/>
          </a:xfrm>
          <a:prstGeom prst="rect">
            <a:avLst/>
          </a:prstGeom>
          <a:noFill/>
        </p:spPr>
        <p:txBody>
          <a:bodyPr wrap="square" rtlCol="0">
            <a:spAutoFit/>
          </a:bodyPr>
          <a:lstStyle/>
          <a:p>
            <a:pPr marL="342900" marR="0" lvl="0" indent="-342900">
              <a:lnSpc>
                <a:spcPct val="107000"/>
              </a:lnSpc>
              <a:spcAft>
                <a:spcPts val="800"/>
              </a:spcAft>
              <a:buFont typeface="Times New Roman" panose="02020603050405020304" pitchFamily="18" charset="0"/>
              <a:buChar char="•"/>
              <a:tabLst>
                <a:tab pos="457200" algn="l"/>
              </a:tabLst>
            </a:pPr>
            <a:r>
              <a:rPr lang="en-US" sz="1800" b="1" dirty="0">
                <a:effectLst/>
                <a:ea typeface="Aptos" panose="020B0004020202020204" pitchFamily="34" charset="0"/>
                <a:cs typeface="Times New Roman" panose="02020603050405020304" pitchFamily="18" charset="0"/>
              </a:rPr>
              <a:t>Alternative Life Safety Measures</a:t>
            </a:r>
            <a:br>
              <a:rPr lang="en-US" sz="1800" b="1" dirty="0">
                <a:solidFill>
                  <a:srgbClr val="FF00FF"/>
                </a:solidFill>
                <a:effectLst/>
                <a:ea typeface="Aptos" panose="020B0004020202020204" pitchFamily="34" charset="0"/>
                <a:cs typeface="Times New Roman" panose="02020603050405020304" pitchFamily="18" charset="0"/>
              </a:rPr>
            </a:br>
            <a:r>
              <a:rPr lang="en-US" sz="1800" b="1" dirty="0">
                <a:effectLst/>
                <a:ea typeface="Aptos" panose="020B0004020202020204" pitchFamily="34" charset="0"/>
                <a:cs typeface="Times New Roman" panose="02020603050405020304" pitchFamily="18" charset="0"/>
              </a:rPr>
              <a:t>(ALSM)</a:t>
            </a:r>
            <a:endParaRPr lang="en-US" sz="1800" dirty="0">
              <a:effectLst/>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Times New Roman" panose="02020603050405020304" pitchFamily="18" charset="0"/>
              <a:buChar char="•"/>
              <a:tabLst>
                <a:tab pos="457200" algn="l"/>
              </a:tabLst>
            </a:pPr>
            <a:r>
              <a:rPr lang="en-US" sz="1800" b="1" dirty="0">
                <a:effectLst/>
                <a:ea typeface="Aptos" panose="020B0004020202020204" pitchFamily="34" charset="0"/>
                <a:cs typeface="Times New Roman" panose="02020603050405020304" pitchFamily="18" charset="0"/>
              </a:rPr>
              <a:t>When a health care facility is constructing new buildings or remodeling, it must comply with alternative life safety measures.</a:t>
            </a:r>
            <a:endParaRPr lang="en-US" sz="1800" dirty="0">
              <a:effectLst/>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Times New Roman" panose="02020603050405020304" pitchFamily="18" charset="0"/>
              <a:buChar char="•"/>
              <a:tabLst>
                <a:tab pos="457200" algn="l"/>
              </a:tabLst>
            </a:pPr>
            <a:r>
              <a:rPr lang="en-US" sz="1800" b="1" dirty="0">
                <a:effectLst/>
                <a:ea typeface="Aptos" panose="020B0004020202020204" pitchFamily="34" charset="0"/>
                <a:cs typeface="Times New Roman" panose="02020603050405020304" pitchFamily="18" charset="0"/>
              </a:rPr>
              <a:t>The alternative measures are needed since the building may not meet the typical fire safety requirements during construction.</a:t>
            </a:r>
            <a:endParaRPr lang="en-US" sz="1800" dirty="0">
              <a:effectLst/>
              <a:ea typeface="Aptos" panose="020B000402020202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37168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2408222" y="1957701"/>
            <a:ext cx="7351414" cy="2170679"/>
          </a:xfrm>
        </p:spPr>
        <p:txBody>
          <a:bodyPr>
            <a:normAutofit fontScale="90000"/>
          </a:bodyPr>
          <a:lstStyle/>
          <a:p>
            <a:r>
              <a:rPr lang="en-US" sz="8000" dirty="0"/>
              <a:t>Active Assailant Training</a:t>
            </a:r>
            <a:endParaRPr lang="en-ZA" sz="8000" dirty="0"/>
          </a:p>
        </p:txBody>
      </p:sp>
    </p:spTree>
    <p:extLst>
      <p:ext uri="{BB962C8B-B14F-4D97-AF65-F5344CB8AC3E}">
        <p14:creationId xmlns:p14="http://schemas.microsoft.com/office/powerpoint/2010/main" val="2243494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061B-93AF-4A3E-9D95-D1F4A2B92571}"/>
              </a:ext>
            </a:extLst>
          </p:cNvPr>
          <p:cNvSpPr>
            <a:spLocks noGrp="1"/>
          </p:cNvSpPr>
          <p:nvPr>
            <p:ph type="title"/>
          </p:nvPr>
        </p:nvSpPr>
        <p:spPr>
          <a:xfrm>
            <a:off x="876030" y="784121"/>
            <a:ext cx="3831336" cy="940293"/>
          </a:xfrm>
        </p:spPr>
        <p:txBody>
          <a:bodyPr anchor="t">
            <a:normAutofit/>
          </a:bodyPr>
          <a:lstStyle/>
          <a:p>
            <a:r>
              <a:rPr lang="en-US" b="1" dirty="0"/>
              <a:t>Fire Safety</a:t>
            </a:r>
          </a:p>
        </p:txBody>
      </p:sp>
      <p:sp>
        <p:nvSpPr>
          <p:cNvPr id="22" name="TextBox 21">
            <a:extLst>
              <a:ext uri="{FF2B5EF4-FFF2-40B4-BE49-F238E27FC236}">
                <a16:creationId xmlns:a16="http://schemas.microsoft.com/office/drawing/2014/main" id="{17A2678B-4F6D-D99B-3CE2-4125B71BB24B}"/>
              </a:ext>
            </a:extLst>
          </p:cNvPr>
          <p:cNvSpPr txBox="1"/>
          <p:nvPr/>
        </p:nvSpPr>
        <p:spPr>
          <a:xfrm>
            <a:off x="876030" y="1984640"/>
            <a:ext cx="6097554" cy="3375283"/>
          </a:xfrm>
          <a:prstGeom prst="rect">
            <a:avLst/>
          </a:prstGeom>
          <a:noFill/>
        </p:spPr>
        <p:txBody>
          <a:bodyPr wrap="square">
            <a:spAutoFit/>
          </a:bodyPr>
          <a:lstStyle/>
          <a:p>
            <a:pPr marL="0" indent="0" defTabSz="740442">
              <a:lnSpc>
                <a:spcPct val="100000"/>
              </a:lnSpc>
              <a:spcBef>
                <a:spcPts val="810"/>
              </a:spcBef>
              <a:spcAft>
                <a:spcPts val="162"/>
              </a:spcAft>
              <a:buClr>
                <a:schemeClr val="tx1"/>
              </a:buClr>
              <a:buNone/>
            </a:pPr>
            <a:r>
              <a:rPr lang="en-US" altLang="en-US" sz="1800" kern="1200" spc="8" baseline="0" dirty="0">
                <a:latin typeface="+mn-lt"/>
                <a:ea typeface="+mn-ea"/>
                <a:cs typeface="+mn-cs"/>
              </a:rPr>
              <a:t>The roles of all employees, physicians, volunteers, and students at and/or near the point of fire origin are defined. Follow the </a:t>
            </a:r>
            <a:r>
              <a:rPr lang="en-US" altLang="en-US" sz="1800" b="1" kern="1200" spc="8" baseline="0" dirty="0">
                <a:solidFill>
                  <a:srgbClr val="FFC000"/>
                </a:solidFill>
                <a:latin typeface="+mn-lt"/>
                <a:ea typeface="+mn-ea"/>
                <a:cs typeface="+mn-cs"/>
              </a:rPr>
              <a:t>R.A.C.E. </a:t>
            </a:r>
            <a:r>
              <a:rPr lang="en-US" altLang="en-US" sz="1800" kern="1200" spc="8" baseline="0" dirty="0">
                <a:latin typeface="+mn-lt"/>
                <a:ea typeface="+mn-ea"/>
                <a:cs typeface="+mn-cs"/>
              </a:rPr>
              <a:t>acronym if there is a fire or suspected fire: </a:t>
            </a:r>
          </a:p>
          <a:p>
            <a:pPr marL="0" indent="0" defTabSz="740442">
              <a:lnSpc>
                <a:spcPct val="100000"/>
              </a:lnSpc>
              <a:spcBef>
                <a:spcPts val="810"/>
              </a:spcBef>
              <a:spcAft>
                <a:spcPts val="162"/>
              </a:spcAft>
              <a:buClr>
                <a:schemeClr val="tx1"/>
              </a:buClr>
              <a:buNone/>
            </a:pPr>
            <a:r>
              <a:rPr lang="en-US" altLang="en-US" sz="1800" b="1" kern="1200" spc="8" baseline="0" dirty="0">
                <a:solidFill>
                  <a:srgbClr val="FFC000"/>
                </a:solidFill>
                <a:latin typeface="+mn-lt"/>
                <a:ea typeface="+mn-ea"/>
                <a:cs typeface="+mn-cs"/>
              </a:rPr>
              <a:t>R</a:t>
            </a:r>
            <a:r>
              <a:rPr lang="en-US" altLang="en-US" sz="1800" kern="1200" spc="8" baseline="0" dirty="0">
                <a:solidFill>
                  <a:srgbClr val="FFC000"/>
                </a:solidFill>
                <a:latin typeface="+mn-lt"/>
                <a:ea typeface="+mn-ea"/>
                <a:cs typeface="+mn-cs"/>
              </a:rPr>
              <a:t>escue</a:t>
            </a:r>
            <a:r>
              <a:rPr lang="en-US" altLang="en-US" sz="1800" kern="1200" spc="8" baseline="0" dirty="0">
                <a:solidFill>
                  <a:schemeClr val="tx1">
                    <a:lumMod val="65000"/>
                    <a:lumOff val="35000"/>
                  </a:schemeClr>
                </a:solidFill>
                <a:latin typeface="+mn-lt"/>
                <a:ea typeface="+mn-ea"/>
                <a:cs typeface="+mn-cs"/>
              </a:rPr>
              <a:t> </a:t>
            </a:r>
            <a:r>
              <a:rPr lang="en-US" altLang="en-US" sz="1800" kern="1200" spc="8" baseline="0" dirty="0">
                <a:latin typeface="+mn-lt"/>
                <a:ea typeface="+mn-ea"/>
                <a:cs typeface="+mn-cs"/>
              </a:rPr>
              <a:t>anyone directly affected by the fire.</a:t>
            </a:r>
          </a:p>
          <a:p>
            <a:pPr marL="0" indent="0" defTabSz="740442">
              <a:lnSpc>
                <a:spcPct val="100000"/>
              </a:lnSpc>
              <a:spcBef>
                <a:spcPts val="810"/>
              </a:spcBef>
              <a:spcAft>
                <a:spcPts val="162"/>
              </a:spcAft>
              <a:buClr>
                <a:schemeClr val="tx1"/>
              </a:buClr>
              <a:buNone/>
            </a:pPr>
            <a:r>
              <a:rPr lang="en-US" altLang="en-US" sz="1800" b="1" kern="1200" spc="8" baseline="0" dirty="0">
                <a:solidFill>
                  <a:srgbClr val="FFC000"/>
                </a:solidFill>
                <a:latin typeface="+mn-lt"/>
                <a:ea typeface="+mn-ea"/>
                <a:cs typeface="+mn-cs"/>
              </a:rPr>
              <a:t>A</a:t>
            </a:r>
            <a:r>
              <a:rPr lang="en-US" altLang="en-US" sz="1800" kern="1200" spc="8" baseline="0" dirty="0">
                <a:solidFill>
                  <a:srgbClr val="FFC000"/>
                </a:solidFill>
                <a:latin typeface="+mn-lt"/>
                <a:ea typeface="+mn-ea"/>
                <a:cs typeface="+mn-cs"/>
              </a:rPr>
              <a:t>larm</a:t>
            </a:r>
            <a:r>
              <a:rPr lang="en-US" altLang="en-US" sz="1800" b="1" kern="1200" spc="8" baseline="0" dirty="0">
                <a:solidFill>
                  <a:srgbClr val="FFC000"/>
                </a:solidFill>
                <a:latin typeface="+mn-lt"/>
                <a:ea typeface="+mn-ea"/>
                <a:cs typeface="+mn-cs"/>
              </a:rPr>
              <a:t>/A</a:t>
            </a:r>
            <a:r>
              <a:rPr lang="en-US" altLang="en-US" sz="1800" kern="1200" spc="8" baseline="0" dirty="0">
                <a:solidFill>
                  <a:srgbClr val="FFC000"/>
                </a:solidFill>
                <a:latin typeface="+mn-lt"/>
                <a:ea typeface="+mn-ea"/>
                <a:cs typeface="+mn-cs"/>
              </a:rPr>
              <a:t>ctivate </a:t>
            </a:r>
            <a:r>
              <a:rPr lang="en-US" altLang="en-US" sz="1800" kern="1200" spc="8" baseline="0" dirty="0">
                <a:latin typeface="+mn-lt"/>
                <a:ea typeface="+mn-ea"/>
                <a:cs typeface="+mn-cs"/>
              </a:rPr>
              <a:t>by pulling fire alarm pull stations.</a:t>
            </a:r>
          </a:p>
          <a:p>
            <a:pPr marL="0" indent="0" defTabSz="740442">
              <a:lnSpc>
                <a:spcPct val="100000"/>
              </a:lnSpc>
              <a:spcBef>
                <a:spcPts val="810"/>
              </a:spcBef>
              <a:spcAft>
                <a:spcPts val="162"/>
              </a:spcAft>
              <a:buClr>
                <a:schemeClr val="tx1"/>
              </a:buClr>
              <a:buNone/>
            </a:pPr>
            <a:r>
              <a:rPr lang="en-US" altLang="en-US" sz="1800" b="1" kern="1200" spc="8" baseline="0" dirty="0">
                <a:solidFill>
                  <a:srgbClr val="FFC000"/>
                </a:solidFill>
                <a:latin typeface="+mn-lt"/>
                <a:ea typeface="+mn-ea"/>
                <a:cs typeface="+mn-cs"/>
              </a:rPr>
              <a:t>C</a:t>
            </a:r>
            <a:r>
              <a:rPr lang="en-US" altLang="en-US" sz="1800" kern="1200" spc="8" baseline="0" dirty="0">
                <a:solidFill>
                  <a:srgbClr val="FFC000"/>
                </a:solidFill>
                <a:latin typeface="+mn-lt"/>
                <a:ea typeface="+mn-ea"/>
                <a:cs typeface="+mn-cs"/>
              </a:rPr>
              <a:t>ontain</a:t>
            </a:r>
            <a:r>
              <a:rPr lang="en-US" altLang="en-US" sz="1800" kern="1200" spc="8" baseline="0" dirty="0">
                <a:solidFill>
                  <a:schemeClr val="tx1">
                    <a:lumMod val="65000"/>
                    <a:lumOff val="35000"/>
                  </a:schemeClr>
                </a:solidFill>
                <a:latin typeface="+mn-lt"/>
                <a:ea typeface="+mn-ea"/>
                <a:cs typeface="+mn-cs"/>
              </a:rPr>
              <a:t> </a:t>
            </a:r>
            <a:r>
              <a:rPr lang="en-US" altLang="en-US" sz="1800" kern="1200" spc="8" baseline="0" dirty="0">
                <a:latin typeface="+mn-lt"/>
                <a:ea typeface="+mn-ea"/>
                <a:cs typeface="+mn-cs"/>
              </a:rPr>
              <a:t>or close doors to contain smoke and the products of combustion.</a:t>
            </a:r>
          </a:p>
          <a:p>
            <a:pPr marL="0" indent="0" defTabSz="740442">
              <a:lnSpc>
                <a:spcPct val="100000"/>
              </a:lnSpc>
              <a:spcBef>
                <a:spcPts val="810"/>
              </a:spcBef>
              <a:spcAft>
                <a:spcPts val="162"/>
              </a:spcAft>
              <a:buClr>
                <a:schemeClr val="tx1"/>
              </a:buClr>
              <a:buNone/>
            </a:pPr>
            <a:r>
              <a:rPr lang="en-US" altLang="en-US" sz="1800" b="1" kern="1200" spc="8" baseline="0" dirty="0">
                <a:solidFill>
                  <a:srgbClr val="FFC000"/>
                </a:solidFill>
                <a:latin typeface="+mn-lt"/>
                <a:ea typeface="+mn-ea"/>
                <a:cs typeface="+mn-cs"/>
              </a:rPr>
              <a:t>E</a:t>
            </a:r>
            <a:r>
              <a:rPr lang="en-US" altLang="en-US" sz="1800" kern="1200" spc="8" baseline="0" dirty="0">
                <a:solidFill>
                  <a:srgbClr val="FFC000"/>
                </a:solidFill>
                <a:latin typeface="+mn-lt"/>
                <a:ea typeface="+mn-ea"/>
                <a:cs typeface="+mn-cs"/>
              </a:rPr>
              <a:t>xtinguish</a:t>
            </a:r>
            <a:r>
              <a:rPr lang="en-US" altLang="en-US" sz="1800" kern="1200" spc="8" baseline="0" dirty="0">
                <a:solidFill>
                  <a:schemeClr val="tx1">
                    <a:lumMod val="65000"/>
                    <a:lumOff val="35000"/>
                  </a:schemeClr>
                </a:solidFill>
                <a:latin typeface="+mn-lt"/>
                <a:ea typeface="+mn-ea"/>
                <a:cs typeface="+mn-cs"/>
              </a:rPr>
              <a:t> </a:t>
            </a:r>
            <a:r>
              <a:rPr lang="en-US" altLang="en-US" sz="1800" kern="1200" spc="8" baseline="0" dirty="0">
                <a:latin typeface="+mn-lt"/>
                <a:ea typeface="+mn-ea"/>
                <a:cs typeface="+mn-cs"/>
              </a:rPr>
              <a:t>small controllable fires or </a:t>
            </a:r>
            <a:r>
              <a:rPr lang="en-US" altLang="en-US" sz="1800" b="1" kern="1200" spc="8" baseline="0" dirty="0">
                <a:solidFill>
                  <a:srgbClr val="FFC000"/>
                </a:solidFill>
                <a:latin typeface="+mn-lt"/>
                <a:ea typeface="+mn-ea"/>
                <a:cs typeface="+mn-cs"/>
              </a:rPr>
              <a:t>E</a:t>
            </a:r>
            <a:r>
              <a:rPr lang="en-US" altLang="en-US" sz="1800" kern="1200" spc="8" baseline="0" dirty="0">
                <a:solidFill>
                  <a:srgbClr val="FFC000"/>
                </a:solidFill>
                <a:latin typeface="+mn-lt"/>
                <a:ea typeface="+mn-ea"/>
                <a:cs typeface="+mn-cs"/>
              </a:rPr>
              <a:t>vacuate</a:t>
            </a:r>
            <a:r>
              <a:rPr lang="en-US" altLang="en-US" sz="1800" kern="1200" spc="8" baseline="0" dirty="0">
                <a:solidFill>
                  <a:schemeClr val="tx1">
                    <a:lumMod val="65000"/>
                    <a:lumOff val="35000"/>
                  </a:schemeClr>
                </a:solidFill>
                <a:latin typeface="+mn-lt"/>
                <a:ea typeface="+mn-ea"/>
                <a:cs typeface="+mn-cs"/>
              </a:rPr>
              <a:t> </a:t>
            </a:r>
            <a:r>
              <a:rPr lang="en-US" altLang="en-US" sz="1800" kern="1200" spc="8" baseline="0" dirty="0">
                <a:latin typeface="+mn-lt"/>
                <a:ea typeface="+mn-ea"/>
                <a:cs typeface="+mn-cs"/>
              </a:rPr>
              <a:t>patients and personnel.</a:t>
            </a:r>
          </a:p>
        </p:txBody>
      </p:sp>
      <p:sp>
        <p:nvSpPr>
          <p:cNvPr id="24" name="TextBox 23">
            <a:extLst>
              <a:ext uri="{FF2B5EF4-FFF2-40B4-BE49-F238E27FC236}">
                <a16:creationId xmlns:a16="http://schemas.microsoft.com/office/drawing/2014/main" id="{62C5D043-1710-490A-3943-AEFFE047878A}"/>
              </a:ext>
            </a:extLst>
          </p:cNvPr>
          <p:cNvSpPr txBox="1"/>
          <p:nvPr/>
        </p:nvSpPr>
        <p:spPr>
          <a:xfrm>
            <a:off x="7760371" y="2007329"/>
            <a:ext cx="3831335" cy="2843342"/>
          </a:xfrm>
          <a:prstGeom prst="rect">
            <a:avLst/>
          </a:prstGeom>
          <a:noFill/>
        </p:spPr>
        <p:txBody>
          <a:bodyPr wrap="square">
            <a:spAutoFit/>
          </a:bodyPr>
          <a:lstStyle/>
          <a:p>
            <a:pPr marL="185166" indent="-185166" defTabSz="740442">
              <a:lnSpc>
                <a:spcPct val="110000"/>
              </a:lnSpc>
              <a:spcBef>
                <a:spcPts val="810"/>
              </a:spcBef>
              <a:spcAft>
                <a:spcPts val="162"/>
              </a:spcAft>
              <a:buNone/>
            </a:pPr>
            <a:r>
              <a:rPr lang="en-US" altLang="en-US" b="1" u="sng" kern="1200" spc="8" baseline="0" dirty="0">
                <a:latin typeface="+mn-lt"/>
                <a:ea typeface="+mn-ea"/>
                <a:cs typeface="+mn-cs"/>
              </a:rPr>
              <a:t>PASS</a:t>
            </a:r>
          </a:p>
          <a:p>
            <a:pPr marL="0" indent="0" defTabSz="740442">
              <a:lnSpc>
                <a:spcPct val="110000"/>
              </a:lnSpc>
              <a:spcBef>
                <a:spcPts val="810"/>
              </a:spcBef>
              <a:spcAft>
                <a:spcPts val="162"/>
              </a:spcAft>
              <a:buClr>
                <a:schemeClr val="tx1"/>
              </a:buClr>
              <a:buNone/>
            </a:pPr>
            <a:r>
              <a:rPr lang="en-US" altLang="en-US" b="1" kern="1200" spc="8" baseline="0" dirty="0">
                <a:latin typeface="+mn-lt"/>
                <a:ea typeface="+mn-ea"/>
                <a:cs typeface="+mn-cs"/>
              </a:rPr>
              <a:t>Basic directions for using a fire extinguisher:</a:t>
            </a:r>
          </a:p>
          <a:p>
            <a:pPr marL="0" lvl="1" indent="0" defTabSz="740442">
              <a:lnSpc>
                <a:spcPct val="110000"/>
              </a:lnSpc>
              <a:spcBef>
                <a:spcPts val="810"/>
              </a:spcBef>
              <a:spcAft>
                <a:spcPts val="243"/>
              </a:spcAft>
              <a:buClr>
                <a:schemeClr val="tx1"/>
              </a:buClr>
              <a:buNone/>
            </a:pPr>
            <a:r>
              <a:rPr lang="en-US" altLang="en-US" b="1" kern="1200" dirty="0">
                <a:solidFill>
                  <a:srgbClr val="FFC000"/>
                </a:solidFill>
                <a:latin typeface="+mn-lt"/>
                <a:ea typeface="+mn-ea"/>
                <a:cs typeface="+mn-cs"/>
              </a:rPr>
              <a:t>P</a:t>
            </a:r>
            <a:r>
              <a:rPr lang="en-US" altLang="en-US" kern="1200" dirty="0">
                <a:solidFill>
                  <a:srgbClr val="FFC000"/>
                </a:solidFill>
                <a:latin typeface="+mn-lt"/>
                <a:ea typeface="+mn-ea"/>
                <a:cs typeface="+mn-cs"/>
              </a:rPr>
              <a:t>ull </a:t>
            </a:r>
            <a:r>
              <a:rPr lang="en-US" altLang="en-US" kern="1200" dirty="0">
                <a:latin typeface="+mn-lt"/>
                <a:ea typeface="+mn-ea"/>
                <a:cs typeface="+mn-cs"/>
              </a:rPr>
              <a:t>pin on handle of extinguisher</a:t>
            </a:r>
          </a:p>
          <a:p>
            <a:pPr marL="0" lvl="1" indent="0" defTabSz="740442">
              <a:lnSpc>
                <a:spcPct val="110000"/>
              </a:lnSpc>
              <a:spcBef>
                <a:spcPts val="810"/>
              </a:spcBef>
              <a:spcAft>
                <a:spcPts val="243"/>
              </a:spcAft>
              <a:buClr>
                <a:schemeClr val="tx1"/>
              </a:buClr>
              <a:buNone/>
            </a:pPr>
            <a:r>
              <a:rPr lang="en-US" altLang="en-US" b="1" kern="1200" dirty="0">
                <a:solidFill>
                  <a:srgbClr val="FFC000"/>
                </a:solidFill>
                <a:latin typeface="+mn-lt"/>
                <a:ea typeface="+mn-ea"/>
                <a:cs typeface="+mn-cs"/>
              </a:rPr>
              <a:t>A</a:t>
            </a:r>
            <a:r>
              <a:rPr lang="en-US" altLang="en-US" kern="1200" dirty="0">
                <a:solidFill>
                  <a:srgbClr val="FFC000"/>
                </a:solidFill>
                <a:latin typeface="+mn-lt"/>
                <a:ea typeface="+mn-ea"/>
                <a:cs typeface="+mn-cs"/>
              </a:rPr>
              <a:t>im</a:t>
            </a:r>
            <a:r>
              <a:rPr lang="en-US" altLang="en-US" kern="1200" dirty="0">
                <a:solidFill>
                  <a:schemeClr val="tx1">
                    <a:lumMod val="65000"/>
                    <a:lumOff val="35000"/>
                  </a:schemeClr>
                </a:solidFill>
                <a:latin typeface="+mn-lt"/>
                <a:ea typeface="+mn-ea"/>
                <a:cs typeface="+mn-cs"/>
              </a:rPr>
              <a:t> </a:t>
            </a:r>
            <a:r>
              <a:rPr lang="en-US" altLang="en-US" kern="1200" dirty="0">
                <a:latin typeface="+mn-lt"/>
                <a:ea typeface="+mn-ea"/>
                <a:cs typeface="+mn-cs"/>
              </a:rPr>
              <a:t>nozzle at the base of the fire</a:t>
            </a:r>
          </a:p>
          <a:p>
            <a:pPr marL="0" lvl="1" indent="0" defTabSz="740442">
              <a:lnSpc>
                <a:spcPct val="110000"/>
              </a:lnSpc>
              <a:spcBef>
                <a:spcPts val="810"/>
              </a:spcBef>
              <a:spcAft>
                <a:spcPts val="243"/>
              </a:spcAft>
              <a:buClr>
                <a:schemeClr val="tx1"/>
              </a:buClr>
              <a:buNone/>
            </a:pPr>
            <a:r>
              <a:rPr lang="en-US" altLang="en-US" b="1" kern="1200" dirty="0">
                <a:solidFill>
                  <a:srgbClr val="FFC000"/>
                </a:solidFill>
                <a:latin typeface="+mn-lt"/>
                <a:ea typeface="+mn-ea"/>
                <a:cs typeface="+mn-cs"/>
              </a:rPr>
              <a:t>S</a:t>
            </a:r>
            <a:r>
              <a:rPr lang="en-US" altLang="en-US" kern="1200" dirty="0">
                <a:solidFill>
                  <a:srgbClr val="FFC000"/>
                </a:solidFill>
                <a:latin typeface="+mn-lt"/>
                <a:ea typeface="+mn-ea"/>
                <a:cs typeface="+mn-cs"/>
              </a:rPr>
              <a:t>queeze</a:t>
            </a:r>
            <a:r>
              <a:rPr lang="en-US" altLang="en-US" kern="1200" dirty="0">
                <a:solidFill>
                  <a:schemeClr val="tx1">
                    <a:lumMod val="65000"/>
                    <a:lumOff val="35000"/>
                  </a:schemeClr>
                </a:solidFill>
                <a:latin typeface="+mn-lt"/>
                <a:ea typeface="+mn-ea"/>
                <a:cs typeface="+mn-cs"/>
              </a:rPr>
              <a:t> </a:t>
            </a:r>
            <a:r>
              <a:rPr lang="en-US" altLang="en-US" kern="1200" dirty="0">
                <a:latin typeface="+mn-lt"/>
                <a:ea typeface="+mn-ea"/>
                <a:cs typeface="+mn-cs"/>
              </a:rPr>
              <a:t>handle on extinguisher</a:t>
            </a:r>
          </a:p>
          <a:p>
            <a:pPr marL="0" lvl="1" indent="0" defTabSz="740442">
              <a:lnSpc>
                <a:spcPct val="110000"/>
              </a:lnSpc>
              <a:spcBef>
                <a:spcPts val="810"/>
              </a:spcBef>
              <a:spcAft>
                <a:spcPts val="243"/>
              </a:spcAft>
              <a:buClr>
                <a:schemeClr val="tx1"/>
              </a:buClr>
              <a:buNone/>
            </a:pPr>
            <a:r>
              <a:rPr lang="en-US" altLang="en-US" b="1" kern="1200" dirty="0">
                <a:solidFill>
                  <a:srgbClr val="FFC000"/>
                </a:solidFill>
                <a:latin typeface="+mn-lt"/>
                <a:ea typeface="+mn-ea"/>
                <a:cs typeface="+mn-cs"/>
              </a:rPr>
              <a:t>S</a:t>
            </a:r>
            <a:r>
              <a:rPr lang="en-US" altLang="en-US" kern="1200" dirty="0">
                <a:solidFill>
                  <a:srgbClr val="FFC000"/>
                </a:solidFill>
                <a:latin typeface="+mn-lt"/>
                <a:ea typeface="+mn-ea"/>
                <a:cs typeface="+mn-cs"/>
              </a:rPr>
              <a:t>weep</a:t>
            </a:r>
            <a:r>
              <a:rPr lang="en-US" altLang="en-US" kern="1200" dirty="0">
                <a:solidFill>
                  <a:schemeClr val="tx1">
                    <a:lumMod val="65000"/>
                    <a:lumOff val="35000"/>
                  </a:schemeClr>
                </a:solidFill>
                <a:latin typeface="+mn-lt"/>
                <a:ea typeface="+mn-ea"/>
                <a:cs typeface="+mn-cs"/>
              </a:rPr>
              <a:t> </a:t>
            </a:r>
            <a:r>
              <a:rPr lang="en-US" altLang="en-US" kern="1200" dirty="0">
                <a:latin typeface="+mn-lt"/>
                <a:ea typeface="+mn-ea"/>
                <a:cs typeface="+mn-cs"/>
              </a:rPr>
              <a:t>at the base of the fire</a:t>
            </a:r>
          </a:p>
        </p:txBody>
      </p:sp>
    </p:spTree>
    <p:custDataLst>
      <p:tags r:id="rId1"/>
    </p:custDataLst>
    <p:extLst>
      <p:ext uri="{BB962C8B-B14F-4D97-AF65-F5344CB8AC3E}">
        <p14:creationId xmlns:p14="http://schemas.microsoft.com/office/powerpoint/2010/main" val="741124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ctrTitle"/>
          </p:nvPr>
        </p:nvSpPr>
        <p:spPr bwMode="grayWhite">
          <a:xfrm>
            <a:off x="2578819" y="2270908"/>
            <a:ext cx="7034362" cy="2188992"/>
          </a:xfrm>
        </p:spPr>
        <p:txBody>
          <a:bodyPr vert="horz" lIns="91440" tIns="45720" rIns="91440" bIns="45720" rtlCol="0" anchor="ctr" anchorCtr="0">
            <a:normAutofit/>
          </a:bodyPr>
          <a:lstStyle/>
          <a:p>
            <a:r>
              <a:rPr lang="en-US" i="0" kern="1200" cap="all" baseline="0" dirty="0">
                <a:latin typeface="+mj-lt"/>
                <a:ea typeface="+mj-ea"/>
                <a:cs typeface="+mj-cs"/>
              </a:rPr>
              <a:t>Security</a:t>
            </a:r>
          </a:p>
        </p:txBody>
      </p:sp>
      <p:sp>
        <p:nvSpPr>
          <p:cNvPr id="18" name="TextBox 17">
            <a:extLst>
              <a:ext uri="{FF2B5EF4-FFF2-40B4-BE49-F238E27FC236}">
                <a16:creationId xmlns:a16="http://schemas.microsoft.com/office/drawing/2014/main" id="{8C48BB93-6572-2A73-9BBB-00B5EFEC542B}"/>
              </a:ext>
            </a:extLst>
          </p:cNvPr>
          <p:cNvSpPr txBox="1"/>
          <p:nvPr/>
        </p:nvSpPr>
        <p:spPr>
          <a:xfrm>
            <a:off x="2578819" y="3512492"/>
            <a:ext cx="7034362" cy="1052898"/>
          </a:xfrm>
          <a:prstGeom prst="rect">
            <a:avLst/>
          </a:prstGeom>
        </p:spPr>
        <p:txBody>
          <a:bodyPr vert="horz" lIns="91440" tIns="45720" rIns="91440" bIns="45720" rtlCol="0" anchor="ctr" anchorCtr="0">
            <a:normAutofit/>
          </a:bodyPr>
          <a:lstStyle/>
          <a:p>
            <a:pPr algn="ctr" defTabSz="914400">
              <a:lnSpc>
                <a:spcPct val="114000"/>
              </a:lnSpc>
              <a:spcAft>
                <a:spcPts val="600"/>
              </a:spcAft>
            </a:pPr>
            <a:r>
              <a:rPr lang="en-US" sz="2000" b="0" i="1" kern="1200" baseline="0" dirty="0">
                <a:solidFill>
                  <a:schemeClr val="tx2"/>
                </a:solidFill>
                <a:latin typeface="+mn-lt"/>
                <a:ea typeface="+mn-ea"/>
                <a:cs typeface="+mn-cs"/>
              </a:rPr>
              <a:t>Management of Security</a:t>
            </a:r>
          </a:p>
        </p:txBody>
      </p:sp>
      <p:pic>
        <p:nvPicPr>
          <p:cNvPr id="19" name="Graphic 18" descr="Security Camera">
            <a:extLst>
              <a:ext uri="{FF2B5EF4-FFF2-40B4-BE49-F238E27FC236}">
                <a16:creationId xmlns:a16="http://schemas.microsoft.com/office/drawing/2014/main" id="{5343D4A4-3446-9469-7367-BF1C0ECEE9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675" y="0"/>
            <a:ext cx="3717594" cy="3717594"/>
          </a:xfrm>
          <a:prstGeom prst="rect">
            <a:avLst/>
          </a:prstGeom>
        </p:spPr>
      </p:pic>
    </p:spTree>
    <p:custDataLst>
      <p:tags r:id="rId1"/>
    </p:custDataLst>
    <p:extLst>
      <p:ext uri="{BB962C8B-B14F-4D97-AF65-F5344CB8AC3E}">
        <p14:creationId xmlns:p14="http://schemas.microsoft.com/office/powerpoint/2010/main" val="2026329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491457-8D65-05A3-4C0C-9F9CFD30335B}"/>
              </a:ext>
            </a:extLst>
          </p:cNvPr>
          <p:cNvSpPr txBox="1"/>
          <p:nvPr/>
        </p:nvSpPr>
        <p:spPr>
          <a:xfrm>
            <a:off x="762001" y="532464"/>
            <a:ext cx="10667998" cy="1002422"/>
          </a:xfrm>
          <a:prstGeom prst="rect">
            <a:avLst/>
          </a:prstGeom>
        </p:spPr>
        <p:txBody>
          <a:bodyPr vert="horz" lIns="91440" tIns="45720" rIns="91440" bIns="45720" rtlCol="0" anchor="ctr" anchorCtr="0">
            <a:normAutofit/>
          </a:bodyPr>
          <a:lstStyle/>
          <a:p>
            <a:pPr defTabSz="914400">
              <a:lnSpc>
                <a:spcPct val="90000"/>
              </a:lnSpc>
              <a:spcBef>
                <a:spcPct val="0"/>
              </a:spcBef>
              <a:spcAft>
                <a:spcPts val="600"/>
              </a:spcAft>
            </a:pPr>
            <a:r>
              <a:rPr lang="en-US" sz="5000" b="1" i="0" kern="1200" baseline="0" dirty="0">
                <a:solidFill>
                  <a:schemeClr val="tx1">
                    <a:lumMod val="85000"/>
                    <a:lumOff val="15000"/>
                  </a:schemeClr>
                </a:solidFill>
                <a:latin typeface="+mj-lt"/>
                <a:ea typeface="+mj-ea"/>
                <a:cs typeface="+mj-cs"/>
              </a:rPr>
              <a:t>Security</a:t>
            </a:r>
          </a:p>
        </p:txBody>
      </p:sp>
      <p:pic>
        <p:nvPicPr>
          <p:cNvPr id="11" name="Graphic 10" descr="Laptop Secure">
            <a:extLst>
              <a:ext uri="{FF2B5EF4-FFF2-40B4-BE49-F238E27FC236}">
                <a16:creationId xmlns:a16="http://schemas.microsoft.com/office/drawing/2014/main" id="{FDC64948-0CAC-C3C8-9225-324AEDAA8F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8724" y="2381932"/>
            <a:ext cx="2581273" cy="2581273"/>
          </a:xfrm>
          <a:prstGeom prst="rect">
            <a:avLst/>
          </a:prstGeom>
        </p:spPr>
      </p:pic>
      <p:sp>
        <p:nvSpPr>
          <p:cNvPr id="10" name="TextBox 9">
            <a:extLst>
              <a:ext uri="{FF2B5EF4-FFF2-40B4-BE49-F238E27FC236}">
                <a16:creationId xmlns:a16="http://schemas.microsoft.com/office/drawing/2014/main" id="{96C0B516-F184-F368-CD0F-8DB44A4F0BF8}"/>
              </a:ext>
            </a:extLst>
          </p:cNvPr>
          <p:cNvSpPr txBox="1"/>
          <p:nvPr/>
        </p:nvSpPr>
        <p:spPr>
          <a:xfrm>
            <a:off x="762001" y="1661634"/>
            <a:ext cx="7829550" cy="4275365"/>
          </a:xfrm>
          <a:prstGeom prst="rect">
            <a:avLst/>
          </a:prstGeom>
        </p:spPr>
        <p:txBody>
          <a:bodyPr vert="horz" lIns="91440" tIns="45720" rIns="91440" bIns="45720" rtlCol="0">
            <a:normAutofit/>
          </a:bodyPr>
          <a:lstStyle/>
          <a:p>
            <a:pPr marL="283464" indent="-283464" defTabSz="914400">
              <a:lnSpc>
                <a:spcPct val="112000"/>
              </a:lnSpc>
              <a:spcBef>
                <a:spcPts val="900"/>
              </a:spcBef>
              <a:buFont typeface="Arial" panose="020B0604020202020204" pitchFamily="34" charset="0"/>
              <a:buChar char="•"/>
            </a:pPr>
            <a:r>
              <a:rPr lang="en-US" altLang="en-US" sz="2000" kern="1200" baseline="0" dirty="0">
                <a:solidFill>
                  <a:schemeClr val="tx1">
                    <a:lumMod val="85000"/>
                    <a:lumOff val="15000"/>
                  </a:schemeClr>
                </a:solidFill>
                <a:latin typeface="+mn-lt"/>
                <a:ea typeface="+mn-ea"/>
                <a:cs typeface="+mn-cs"/>
              </a:rPr>
              <a:t>The hospital has developed a Security Management System that provides a secure environment including, but not limited to:</a:t>
            </a:r>
          </a:p>
          <a:p>
            <a:pPr marL="283464" indent="-283464" defTabSz="914400">
              <a:lnSpc>
                <a:spcPct val="112000"/>
              </a:lnSpc>
              <a:spcBef>
                <a:spcPts val="900"/>
              </a:spcBef>
              <a:buFont typeface="Arial" panose="020B0604020202020204" pitchFamily="34" charset="0"/>
              <a:buChar char="•"/>
            </a:pPr>
            <a:r>
              <a:rPr lang="en-US" altLang="en-US" sz="2000" i="1" kern="1200" baseline="0" dirty="0">
                <a:solidFill>
                  <a:schemeClr val="tx1">
                    <a:lumMod val="85000"/>
                    <a:lumOff val="15000"/>
                  </a:schemeClr>
                </a:solidFill>
                <a:latin typeface="+mn-lt"/>
                <a:ea typeface="+mn-ea"/>
                <a:cs typeface="+mn-cs"/>
              </a:rPr>
              <a:t>Key System</a:t>
            </a:r>
          </a:p>
          <a:p>
            <a:pPr marL="283464" indent="-283464" defTabSz="914400">
              <a:lnSpc>
                <a:spcPct val="112000"/>
              </a:lnSpc>
              <a:spcBef>
                <a:spcPts val="900"/>
              </a:spcBef>
              <a:buFont typeface="Arial" panose="020B0604020202020204" pitchFamily="34" charset="0"/>
              <a:buChar char="•"/>
            </a:pPr>
            <a:r>
              <a:rPr lang="en-US" altLang="en-US" sz="2000" i="1" kern="1200" baseline="0" dirty="0">
                <a:solidFill>
                  <a:schemeClr val="tx1">
                    <a:lumMod val="85000"/>
                    <a:lumOff val="15000"/>
                  </a:schemeClr>
                </a:solidFill>
                <a:latin typeface="+mn-lt"/>
                <a:ea typeface="+mn-ea"/>
                <a:cs typeface="+mn-cs"/>
              </a:rPr>
              <a:t>Badge Access</a:t>
            </a:r>
          </a:p>
          <a:p>
            <a:pPr marL="283464" indent="-283464" defTabSz="914400">
              <a:lnSpc>
                <a:spcPct val="112000"/>
              </a:lnSpc>
              <a:spcBef>
                <a:spcPts val="900"/>
              </a:spcBef>
              <a:buFont typeface="Arial" panose="020B0604020202020204" pitchFamily="34" charset="0"/>
              <a:buChar char="•"/>
            </a:pPr>
            <a:r>
              <a:rPr lang="en-US" altLang="en-US" sz="2000" i="1" kern="1200" baseline="0" dirty="0">
                <a:solidFill>
                  <a:schemeClr val="tx1">
                    <a:lumMod val="85000"/>
                    <a:lumOff val="15000"/>
                  </a:schemeClr>
                </a:solidFill>
                <a:latin typeface="+mn-lt"/>
                <a:ea typeface="+mn-ea"/>
                <a:cs typeface="+mn-cs"/>
              </a:rPr>
              <a:t>Pediatric and Infant Alert System</a:t>
            </a:r>
          </a:p>
          <a:p>
            <a:pPr marL="283464" indent="-283464" defTabSz="914400">
              <a:lnSpc>
                <a:spcPct val="112000"/>
              </a:lnSpc>
              <a:spcBef>
                <a:spcPts val="900"/>
              </a:spcBef>
              <a:buFont typeface="Arial" panose="020B0604020202020204" pitchFamily="34" charset="0"/>
              <a:buChar char="•"/>
            </a:pPr>
            <a:r>
              <a:rPr lang="en-US" altLang="en-US" sz="2000" i="1" kern="1200" baseline="0" dirty="0">
                <a:solidFill>
                  <a:schemeClr val="tx1">
                    <a:lumMod val="85000"/>
                    <a:lumOff val="15000"/>
                  </a:schemeClr>
                </a:solidFill>
                <a:latin typeface="+mn-lt"/>
                <a:ea typeface="+mn-ea"/>
                <a:cs typeface="+mn-cs"/>
              </a:rPr>
              <a:t>Camera Control</a:t>
            </a:r>
          </a:p>
          <a:p>
            <a:pPr marL="283464" indent="-283464" defTabSz="914400">
              <a:lnSpc>
                <a:spcPct val="112000"/>
              </a:lnSpc>
              <a:spcBef>
                <a:spcPts val="900"/>
              </a:spcBef>
              <a:buFont typeface="Arial" panose="020B0604020202020204" pitchFamily="34" charset="0"/>
              <a:buChar char="•"/>
            </a:pPr>
            <a:r>
              <a:rPr lang="en-US" altLang="en-US" sz="2000" i="1" kern="1200" baseline="0" dirty="0">
                <a:solidFill>
                  <a:schemeClr val="tx1">
                    <a:lumMod val="85000"/>
                    <a:lumOff val="15000"/>
                  </a:schemeClr>
                </a:solidFill>
                <a:latin typeface="+mn-lt"/>
                <a:ea typeface="+mn-ea"/>
                <a:cs typeface="+mn-cs"/>
              </a:rPr>
              <a:t>Visible Security Personnel</a:t>
            </a:r>
          </a:p>
        </p:txBody>
      </p:sp>
    </p:spTree>
    <p:custDataLst>
      <p:tags r:id="rId1"/>
    </p:custDataLst>
    <p:extLst>
      <p:ext uri="{BB962C8B-B14F-4D97-AF65-F5344CB8AC3E}">
        <p14:creationId xmlns:p14="http://schemas.microsoft.com/office/powerpoint/2010/main" val="2394598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1473B3-1EFF-5968-84AA-E6287B0746AC}"/>
              </a:ext>
            </a:extLst>
          </p:cNvPr>
          <p:cNvSpPr txBox="1"/>
          <p:nvPr/>
        </p:nvSpPr>
        <p:spPr>
          <a:xfrm>
            <a:off x="687532" y="677657"/>
            <a:ext cx="6972899" cy="861774"/>
          </a:xfrm>
          <a:prstGeom prst="rect">
            <a:avLst/>
          </a:prstGeom>
          <a:noFill/>
        </p:spPr>
        <p:txBody>
          <a:bodyPr wrap="square">
            <a:spAutoFit/>
          </a:bodyPr>
          <a:lstStyle/>
          <a:p>
            <a:r>
              <a:rPr lang="en-US" sz="5000" b="1" dirty="0"/>
              <a:t>Security Management</a:t>
            </a:r>
          </a:p>
        </p:txBody>
      </p:sp>
      <p:sp>
        <p:nvSpPr>
          <p:cNvPr id="5" name="TextBox 4">
            <a:extLst>
              <a:ext uri="{FF2B5EF4-FFF2-40B4-BE49-F238E27FC236}">
                <a16:creationId xmlns:a16="http://schemas.microsoft.com/office/drawing/2014/main" id="{0EE48F81-AF22-2973-2BE1-29F0B5416E90}"/>
              </a:ext>
            </a:extLst>
          </p:cNvPr>
          <p:cNvSpPr txBox="1"/>
          <p:nvPr/>
        </p:nvSpPr>
        <p:spPr>
          <a:xfrm>
            <a:off x="687532" y="1675233"/>
            <a:ext cx="8458604" cy="2845779"/>
          </a:xfrm>
          <a:prstGeom prst="rect">
            <a:avLst/>
          </a:prstGeom>
          <a:noFill/>
        </p:spPr>
        <p:txBody>
          <a:bodyPr wrap="square">
            <a:spAutoFit/>
          </a:bodyPr>
          <a:lstStyle/>
          <a:p>
            <a:pPr marL="342900" marR="0" lvl="0" indent="-342900">
              <a:lnSpc>
                <a:spcPct val="107000"/>
              </a:lnSpc>
              <a:spcAft>
                <a:spcPts val="800"/>
              </a:spcAft>
              <a:buFont typeface="Times New Roman" panose="02020603050405020304" pitchFamily="18" charset="0"/>
              <a:buChar char="•"/>
              <a:tabLst>
                <a:tab pos="457200" algn="l"/>
              </a:tabLst>
            </a:pPr>
            <a:r>
              <a:rPr lang="en-US" sz="2400" dirty="0">
                <a:effectLst/>
                <a:ea typeface="Aptos" panose="020B0004020202020204" pitchFamily="34" charset="0"/>
                <a:cs typeface="Times New Roman" panose="02020603050405020304" pitchFamily="18" charset="0"/>
              </a:rPr>
              <a:t>The Security Management system shall address issues related to:</a:t>
            </a:r>
          </a:p>
          <a:p>
            <a:pPr marL="800100" lvl="1" indent="-342900">
              <a:lnSpc>
                <a:spcPct val="107000"/>
              </a:lnSpc>
              <a:spcAft>
                <a:spcPts val="800"/>
              </a:spcAft>
              <a:buFont typeface="Times New Roman" panose="02020603050405020304" pitchFamily="18" charset="0"/>
              <a:buChar char="•"/>
              <a:tabLst>
                <a:tab pos="457200" algn="l"/>
              </a:tabLst>
            </a:pPr>
            <a:r>
              <a:rPr lang="en-US" sz="2400" dirty="0">
                <a:effectLst/>
                <a:ea typeface="Aptos" panose="020B0004020202020204" pitchFamily="34" charset="0"/>
                <a:cs typeface="Times New Roman" panose="02020603050405020304" pitchFamily="18" charset="0"/>
              </a:rPr>
              <a:t>Abduction</a:t>
            </a:r>
          </a:p>
          <a:p>
            <a:pPr marL="800100" lvl="1" indent="-342900">
              <a:lnSpc>
                <a:spcPct val="107000"/>
              </a:lnSpc>
              <a:spcAft>
                <a:spcPts val="800"/>
              </a:spcAft>
              <a:buFont typeface="Times New Roman" panose="02020603050405020304" pitchFamily="18" charset="0"/>
              <a:buChar char="•"/>
              <a:tabLst>
                <a:tab pos="457200" algn="l"/>
              </a:tabLst>
            </a:pPr>
            <a:r>
              <a:rPr lang="en-US" sz="2400" dirty="0">
                <a:effectLst/>
                <a:ea typeface="Aptos" panose="020B0004020202020204" pitchFamily="34" charset="0"/>
                <a:cs typeface="Times New Roman" panose="02020603050405020304" pitchFamily="18" charset="0"/>
              </a:rPr>
              <a:t>Elopement</a:t>
            </a:r>
          </a:p>
          <a:p>
            <a:pPr marL="800100" lvl="1" indent="-342900">
              <a:lnSpc>
                <a:spcPct val="107000"/>
              </a:lnSpc>
              <a:spcAft>
                <a:spcPts val="800"/>
              </a:spcAft>
              <a:buFont typeface="Times New Roman" panose="02020603050405020304" pitchFamily="18" charset="0"/>
              <a:buChar char="•"/>
              <a:tabLst>
                <a:tab pos="457200" algn="l"/>
              </a:tabLst>
            </a:pPr>
            <a:r>
              <a:rPr lang="en-US" sz="2400" dirty="0">
                <a:effectLst/>
                <a:ea typeface="Aptos" panose="020B0004020202020204" pitchFamily="34" charset="0"/>
                <a:cs typeface="Times New Roman" panose="02020603050405020304" pitchFamily="18" charset="0"/>
              </a:rPr>
              <a:t>Workplace Violence</a:t>
            </a:r>
          </a:p>
          <a:p>
            <a:pPr marL="800100" lvl="1" indent="-342900">
              <a:lnSpc>
                <a:spcPct val="107000"/>
              </a:lnSpc>
              <a:spcAft>
                <a:spcPts val="800"/>
              </a:spcAft>
              <a:buFont typeface="Times New Roman" panose="02020603050405020304" pitchFamily="18" charset="0"/>
              <a:buChar char="•"/>
              <a:tabLst>
                <a:tab pos="457200" algn="l"/>
              </a:tabLst>
            </a:pPr>
            <a:r>
              <a:rPr lang="en-US" sz="2400" dirty="0">
                <a:effectLst/>
                <a:ea typeface="Aptos" panose="020B0004020202020204" pitchFamily="34" charset="0"/>
                <a:cs typeface="Times New Roman" panose="02020603050405020304" pitchFamily="18" charset="0"/>
              </a:rPr>
              <a:t>Investigation of Property Losses</a:t>
            </a:r>
          </a:p>
        </p:txBody>
      </p:sp>
    </p:spTree>
    <p:custDataLst>
      <p:tags r:id="rId1"/>
    </p:custDataLst>
    <p:extLst>
      <p:ext uri="{BB962C8B-B14F-4D97-AF65-F5344CB8AC3E}">
        <p14:creationId xmlns:p14="http://schemas.microsoft.com/office/powerpoint/2010/main" val="3213143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ctrTitle"/>
          </p:nvPr>
        </p:nvSpPr>
        <p:spPr bwMode="grayWhite">
          <a:xfrm>
            <a:off x="2578819" y="2270908"/>
            <a:ext cx="7034362" cy="2188992"/>
          </a:xfrm>
        </p:spPr>
        <p:txBody>
          <a:bodyPr vert="horz" lIns="91440" tIns="45720" rIns="91440" bIns="45720" rtlCol="0" anchor="ctr" anchorCtr="0">
            <a:normAutofit/>
          </a:bodyPr>
          <a:lstStyle/>
          <a:p>
            <a:r>
              <a:rPr lang="en-US" dirty="0"/>
              <a:t>Medical Equipment</a:t>
            </a:r>
            <a:endParaRPr lang="en-US" b="0" i="0" kern="1200" cap="all" baseline="0" dirty="0">
              <a:latin typeface="+mj-lt"/>
              <a:ea typeface="+mj-ea"/>
              <a:cs typeface="+mj-cs"/>
            </a:endParaRPr>
          </a:p>
        </p:txBody>
      </p:sp>
      <p:sp>
        <p:nvSpPr>
          <p:cNvPr id="18" name="TextBox 17">
            <a:extLst>
              <a:ext uri="{FF2B5EF4-FFF2-40B4-BE49-F238E27FC236}">
                <a16:creationId xmlns:a16="http://schemas.microsoft.com/office/drawing/2014/main" id="{8C48BB93-6572-2A73-9BBB-00B5EFEC542B}"/>
              </a:ext>
            </a:extLst>
          </p:cNvPr>
          <p:cNvSpPr txBox="1"/>
          <p:nvPr/>
        </p:nvSpPr>
        <p:spPr>
          <a:xfrm>
            <a:off x="2578819" y="3933451"/>
            <a:ext cx="7034362" cy="1052898"/>
          </a:xfrm>
          <a:prstGeom prst="rect">
            <a:avLst/>
          </a:prstGeom>
        </p:spPr>
        <p:txBody>
          <a:bodyPr vert="horz" lIns="91440" tIns="45720" rIns="91440" bIns="45720" rtlCol="0" anchor="ctr" anchorCtr="0">
            <a:normAutofit/>
          </a:bodyPr>
          <a:lstStyle/>
          <a:p>
            <a:pPr algn="ctr"/>
            <a:r>
              <a:rPr lang="en-US" sz="2000" dirty="0">
                <a:solidFill>
                  <a:schemeClr val="tx1"/>
                </a:solidFill>
              </a:rPr>
              <a:t>What Constitutes Medical Equipment</a:t>
            </a:r>
          </a:p>
          <a:p>
            <a:pPr algn="ctr"/>
            <a:r>
              <a:rPr lang="en-US" sz="2000" dirty="0">
                <a:solidFill>
                  <a:schemeClr val="tx1"/>
                </a:solidFill>
              </a:rPr>
              <a:t>Reporting malfunction</a:t>
            </a:r>
          </a:p>
        </p:txBody>
      </p:sp>
      <p:pic>
        <p:nvPicPr>
          <p:cNvPr id="2" name="Graphic 1" descr="Medical">
            <a:extLst>
              <a:ext uri="{FF2B5EF4-FFF2-40B4-BE49-F238E27FC236}">
                <a16:creationId xmlns:a16="http://schemas.microsoft.com/office/drawing/2014/main" id="{1A62032B-222B-F76B-3D6C-C17324BADF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566" y="321219"/>
            <a:ext cx="2570481" cy="2570481"/>
          </a:xfrm>
          <a:prstGeom prst="rect">
            <a:avLst/>
          </a:prstGeom>
        </p:spPr>
      </p:pic>
    </p:spTree>
    <p:custDataLst>
      <p:tags r:id="rId1"/>
    </p:custDataLst>
    <p:extLst>
      <p:ext uri="{BB962C8B-B14F-4D97-AF65-F5344CB8AC3E}">
        <p14:creationId xmlns:p14="http://schemas.microsoft.com/office/powerpoint/2010/main" val="2809526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86BF92-0E9A-F563-72CA-D6535475601C}"/>
              </a:ext>
            </a:extLst>
          </p:cNvPr>
          <p:cNvSpPr txBox="1"/>
          <p:nvPr/>
        </p:nvSpPr>
        <p:spPr>
          <a:xfrm>
            <a:off x="1121221" y="736869"/>
            <a:ext cx="6094602" cy="861774"/>
          </a:xfrm>
          <a:prstGeom prst="rect">
            <a:avLst/>
          </a:prstGeom>
          <a:noFill/>
        </p:spPr>
        <p:txBody>
          <a:bodyPr wrap="square">
            <a:spAutoFit/>
          </a:bodyPr>
          <a:lstStyle/>
          <a:p>
            <a:r>
              <a:rPr lang="en-US" sz="5000" b="1" dirty="0"/>
              <a:t>Medical Equipment </a:t>
            </a:r>
          </a:p>
        </p:txBody>
      </p:sp>
      <p:sp>
        <p:nvSpPr>
          <p:cNvPr id="5" name="TextBox 4">
            <a:extLst>
              <a:ext uri="{FF2B5EF4-FFF2-40B4-BE49-F238E27FC236}">
                <a16:creationId xmlns:a16="http://schemas.microsoft.com/office/drawing/2014/main" id="{6FBDC834-7460-FECD-013E-32C98E1147C3}"/>
              </a:ext>
            </a:extLst>
          </p:cNvPr>
          <p:cNvSpPr txBox="1"/>
          <p:nvPr/>
        </p:nvSpPr>
        <p:spPr>
          <a:xfrm>
            <a:off x="934902" y="1772075"/>
            <a:ext cx="6094602" cy="3170099"/>
          </a:xfrm>
          <a:prstGeom prst="rect">
            <a:avLst/>
          </a:prstGeom>
          <a:noFill/>
        </p:spPr>
        <p:txBody>
          <a:bodyPr wrap="square">
            <a:spAutoFit/>
          </a:bodyPr>
          <a:lstStyle/>
          <a:p>
            <a:pPr marL="228600" indent="-228600">
              <a:spcBef>
                <a:spcPts val="0"/>
              </a:spcBef>
              <a:buNone/>
              <a:defRPr/>
            </a:pPr>
            <a:r>
              <a:rPr lang="en-US" sz="2000" dirty="0">
                <a:solidFill>
                  <a:srgbClr val="FF00FF"/>
                </a:solidFill>
              </a:rPr>
              <a:t>	</a:t>
            </a:r>
            <a:r>
              <a:rPr lang="en-US" sz="2000" dirty="0">
                <a:solidFill>
                  <a:schemeClr val="tx1"/>
                </a:solidFill>
              </a:rPr>
              <a:t>A medical device is any instrument, apparatus, or another article that is used to prevent, diagnose, or treat a disease.</a:t>
            </a:r>
          </a:p>
          <a:p>
            <a:pPr>
              <a:defRPr/>
            </a:pPr>
            <a:endParaRPr lang="en-US" sz="2000" dirty="0">
              <a:solidFill>
                <a:schemeClr val="tx1"/>
              </a:solidFill>
            </a:endParaRPr>
          </a:p>
          <a:p>
            <a:pPr marL="0" lvl="1" indent="0">
              <a:buNone/>
              <a:defRPr/>
            </a:pPr>
            <a:r>
              <a:rPr lang="en-US" sz="2000" dirty="0">
                <a:solidFill>
                  <a:srgbClr val="FF00FF"/>
                </a:solidFill>
              </a:rPr>
              <a:t>	</a:t>
            </a:r>
            <a:r>
              <a:rPr lang="en-US" sz="2000" dirty="0">
                <a:solidFill>
                  <a:schemeClr val="tx1"/>
                </a:solidFill>
              </a:rPr>
              <a:t>Medical devices include but are not limited to:</a:t>
            </a:r>
          </a:p>
          <a:p>
            <a:pPr marL="1200150" lvl="2" indent="-285750">
              <a:buFont typeface="Arial" panose="020B0604020202020204" pitchFamily="34" charset="0"/>
              <a:buChar char="•"/>
              <a:defRPr/>
            </a:pPr>
            <a:r>
              <a:rPr lang="en-US" sz="2000" dirty="0">
                <a:solidFill>
                  <a:schemeClr val="tx1"/>
                </a:solidFill>
              </a:rPr>
              <a:t>Defibrillators</a:t>
            </a:r>
            <a:r>
              <a:rPr lang="en-US" sz="2000" dirty="0">
                <a:solidFill>
                  <a:srgbClr val="FF00FF"/>
                </a:solidFill>
              </a:rPr>
              <a:t>	</a:t>
            </a:r>
          </a:p>
          <a:p>
            <a:pPr marL="1200150" lvl="2" indent="-285750">
              <a:buFont typeface="Arial" panose="020B0604020202020204" pitchFamily="34" charset="0"/>
              <a:buChar char="•"/>
              <a:defRPr/>
            </a:pPr>
            <a:r>
              <a:rPr lang="en-US" sz="2000" dirty="0">
                <a:solidFill>
                  <a:schemeClr val="tx1"/>
                </a:solidFill>
              </a:rPr>
              <a:t>Monitors</a:t>
            </a:r>
          </a:p>
          <a:p>
            <a:pPr marL="1200150" lvl="2" indent="-285750">
              <a:buFont typeface="Arial" panose="020B0604020202020204" pitchFamily="34" charset="0"/>
              <a:buChar char="•"/>
              <a:defRPr/>
            </a:pPr>
            <a:r>
              <a:rPr lang="en-US" sz="2000" dirty="0">
                <a:solidFill>
                  <a:schemeClr val="tx1"/>
                </a:solidFill>
              </a:rPr>
              <a:t>Ventilators</a:t>
            </a:r>
            <a:r>
              <a:rPr lang="en-US" sz="2000" dirty="0">
                <a:solidFill>
                  <a:srgbClr val="FF00FF"/>
                </a:solidFill>
              </a:rPr>
              <a:t>	</a:t>
            </a:r>
          </a:p>
          <a:p>
            <a:pPr marL="1200150" lvl="2" indent="-285750">
              <a:buFont typeface="Arial" panose="020B0604020202020204" pitchFamily="34" charset="0"/>
              <a:buChar char="•"/>
              <a:defRPr/>
            </a:pPr>
            <a:r>
              <a:rPr lang="en-US" sz="2000" dirty="0">
                <a:solidFill>
                  <a:schemeClr val="tx1"/>
                </a:solidFill>
              </a:rPr>
              <a:t>Infusion Pumps</a:t>
            </a:r>
          </a:p>
          <a:p>
            <a:pPr marL="1200150" lvl="2" indent="-285750">
              <a:buFont typeface="Arial" panose="020B0604020202020204" pitchFamily="34" charset="0"/>
              <a:buChar char="•"/>
              <a:defRPr/>
            </a:pPr>
            <a:r>
              <a:rPr lang="en-US" sz="2000" dirty="0">
                <a:solidFill>
                  <a:schemeClr val="tx1"/>
                </a:solidFill>
              </a:rPr>
              <a:t>Hospital Beds</a:t>
            </a:r>
          </a:p>
        </p:txBody>
      </p:sp>
      <p:pic>
        <p:nvPicPr>
          <p:cNvPr id="6" name="Picture 5">
            <a:extLst>
              <a:ext uri="{FF2B5EF4-FFF2-40B4-BE49-F238E27FC236}">
                <a16:creationId xmlns:a16="http://schemas.microsoft.com/office/drawing/2014/main" id="{D12DAB05-4C88-616D-60FF-20EA37A12C8C}"/>
              </a:ext>
            </a:extLst>
          </p:cNvPr>
          <p:cNvPicPr>
            <a:picLocks noChangeAspect="1"/>
          </p:cNvPicPr>
          <p:nvPr/>
        </p:nvPicPr>
        <p:blipFill rotWithShape="1">
          <a:blip r:embed="rId4"/>
          <a:srcRect t="9758" r="-1" b="26162"/>
          <a:stretch/>
        </p:blipFill>
        <p:spPr>
          <a:xfrm>
            <a:off x="8023479" y="321733"/>
            <a:ext cx="2933160" cy="187955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 picture containing indoor, small, desk, table&#10;&#10;Description automatically generated">
            <a:extLst>
              <a:ext uri="{FF2B5EF4-FFF2-40B4-BE49-F238E27FC236}">
                <a16:creationId xmlns:a16="http://schemas.microsoft.com/office/drawing/2014/main" id="{7FBCF006-2B6B-B9E8-9835-0C38BD801FC9}"/>
              </a:ext>
            </a:extLst>
          </p:cNvPr>
          <p:cNvPicPr>
            <a:picLocks noChangeAspect="1"/>
          </p:cNvPicPr>
          <p:nvPr/>
        </p:nvPicPr>
        <p:blipFill rotWithShape="1">
          <a:blip r:embed="rId5">
            <a:extLst>
              <a:ext uri="{28A0092B-C50C-407E-A947-70E740481C1C}">
                <a14:useLocalDpi xmlns:a14="http://schemas.microsoft.com/office/drawing/2010/main" val="0"/>
              </a:ext>
            </a:extLst>
          </a:blip>
          <a:srcRect t="10460" r="-2" b="16305"/>
          <a:stretch/>
        </p:blipFill>
        <p:spPr>
          <a:xfrm>
            <a:off x="8023479" y="2498663"/>
            <a:ext cx="2933159" cy="187955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Image result for hill rom hospital bed">
            <a:extLst>
              <a:ext uri="{FF2B5EF4-FFF2-40B4-BE49-F238E27FC236}">
                <a16:creationId xmlns:a16="http://schemas.microsoft.com/office/drawing/2014/main" id="{5AE4804E-61ED-08D4-04F7-B5262679E2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12222"/>
          <a:stretch/>
        </p:blipFill>
        <p:spPr bwMode="auto">
          <a:xfrm>
            <a:off x="8025114" y="4658812"/>
            <a:ext cx="2929890" cy="1877455"/>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94370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0C2A9-887E-DD3A-0A0F-C9E942898219}"/>
              </a:ext>
            </a:extLst>
          </p:cNvPr>
          <p:cNvSpPr txBox="1"/>
          <p:nvPr/>
        </p:nvSpPr>
        <p:spPr>
          <a:xfrm>
            <a:off x="762000" y="996951"/>
            <a:ext cx="3838776" cy="1479550"/>
          </a:xfrm>
          <a:prstGeom prst="rect">
            <a:avLst/>
          </a:prstGeom>
        </p:spPr>
        <p:txBody>
          <a:bodyPr vert="horz" lIns="91440" tIns="45720" rIns="91440" bIns="45720" rtlCol="0" anchor="t">
            <a:normAutofit/>
          </a:bodyPr>
          <a:lstStyle/>
          <a:p>
            <a:pPr algn="ctr" defTabSz="914400">
              <a:lnSpc>
                <a:spcPct val="93000"/>
              </a:lnSpc>
              <a:spcBef>
                <a:spcPct val="0"/>
              </a:spcBef>
              <a:spcAft>
                <a:spcPts val="600"/>
              </a:spcAft>
            </a:pPr>
            <a:r>
              <a:rPr lang="en-US" sz="4400" b="1" i="0" kern="1200" baseline="0" dirty="0">
                <a:solidFill>
                  <a:schemeClr val="tx1">
                    <a:lumMod val="85000"/>
                    <a:lumOff val="15000"/>
                  </a:schemeClr>
                </a:solidFill>
                <a:latin typeface="+mj-lt"/>
                <a:ea typeface="+mj-ea"/>
                <a:cs typeface="+mj-cs"/>
              </a:rPr>
              <a:t>Medical Equipment</a:t>
            </a:r>
          </a:p>
        </p:txBody>
      </p:sp>
      <p:pic>
        <p:nvPicPr>
          <p:cNvPr id="6" name="Picture 5">
            <a:extLst>
              <a:ext uri="{FF2B5EF4-FFF2-40B4-BE49-F238E27FC236}">
                <a16:creationId xmlns:a16="http://schemas.microsoft.com/office/drawing/2014/main" id="{7C7C8693-C2E0-E2CF-1290-D8A92F211D22}"/>
              </a:ext>
            </a:extLst>
          </p:cNvPr>
          <p:cNvPicPr>
            <a:picLocks noChangeAspect="1"/>
          </p:cNvPicPr>
          <p:nvPr/>
        </p:nvPicPr>
        <p:blipFill>
          <a:blip r:embed="rId4"/>
          <a:stretch>
            <a:fillRect/>
          </a:stretch>
        </p:blipFill>
        <p:spPr>
          <a:xfrm>
            <a:off x="5494478" y="564147"/>
            <a:ext cx="5622644" cy="5622644"/>
          </a:xfrm>
          <a:prstGeom prst="rect">
            <a:avLst/>
          </a:prstGeom>
          <a:noFill/>
        </p:spPr>
      </p:pic>
      <p:sp>
        <p:nvSpPr>
          <p:cNvPr id="5" name="TextBox 4">
            <a:extLst>
              <a:ext uri="{FF2B5EF4-FFF2-40B4-BE49-F238E27FC236}">
                <a16:creationId xmlns:a16="http://schemas.microsoft.com/office/drawing/2014/main" id="{86B98727-A755-F039-2E7A-AFEF5D4A97CB}"/>
              </a:ext>
            </a:extLst>
          </p:cNvPr>
          <p:cNvSpPr txBox="1"/>
          <p:nvPr/>
        </p:nvSpPr>
        <p:spPr>
          <a:xfrm>
            <a:off x="762000" y="2621512"/>
            <a:ext cx="3838776" cy="3239537"/>
          </a:xfrm>
          <a:prstGeom prst="rect">
            <a:avLst/>
          </a:prstGeom>
        </p:spPr>
        <p:txBody>
          <a:bodyPr vert="horz" lIns="91440" tIns="45720" rIns="91440" bIns="45720" rtlCol="0">
            <a:normAutofit/>
          </a:bodyPr>
          <a:lstStyle/>
          <a:p>
            <a:pPr algn="r" defTabSz="914400">
              <a:lnSpc>
                <a:spcPct val="125000"/>
              </a:lnSpc>
              <a:spcBef>
                <a:spcPts val="900"/>
              </a:spcBef>
            </a:pPr>
            <a:r>
              <a:rPr lang="en-US" altLang="en-US" sz="1600" kern="1200" baseline="0" dirty="0">
                <a:solidFill>
                  <a:schemeClr val="tx1">
                    <a:lumMod val="85000"/>
                    <a:lumOff val="15000"/>
                  </a:schemeClr>
                </a:solidFill>
                <a:latin typeface="+mn-lt"/>
                <a:ea typeface="+mn-ea"/>
                <a:cs typeface="+mn-cs"/>
              </a:rPr>
              <a:t>Healthcare providers should be familiar with hazards associated with the medical equipment they use, as well as with any requirements of reporting malfunctions.</a:t>
            </a:r>
          </a:p>
        </p:txBody>
      </p:sp>
    </p:spTree>
    <p:custDataLst>
      <p:tags r:id="rId1"/>
    </p:custDataLst>
    <p:extLst>
      <p:ext uri="{BB962C8B-B14F-4D97-AF65-F5344CB8AC3E}">
        <p14:creationId xmlns:p14="http://schemas.microsoft.com/office/powerpoint/2010/main" val="2504311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097BBF-7B33-B748-B146-18534319343E}"/>
              </a:ext>
            </a:extLst>
          </p:cNvPr>
          <p:cNvSpPr txBox="1"/>
          <p:nvPr/>
        </p:nvSpPr>
        <p:spPr>
          <a:xfrm>
            <a:off x="762000" y="559678"/>
            <a:ext cx="10544086" cy="1508404"/>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800" b="1" i="0" kern="1200" baseline="0" dirty="0">
                <a:solidFill>
                  <a:schemeClr val="bg1"/>
                </a:solidFill>
                <a:latin typeface="+mj-lt"/>
                <a:ea typeface="+mj-ea"/>
                <a:cs typeface="+mj-cs"/>
              </a:rPr>
              <a:t>Reporting a Medical Equipment Malfunction</a:t>
            </a:r>
          </a:p>
        </p:txBody>
      </p:sp>
      <p:sp>
        <p:nvSpPr>
          <p:cNvPr id="5" name="TextBox 4">
            <a:extLst>
              <a:ext uri="{FF2B5EF4-FFF2-40B4-BE49-F238E27FC236}">
                <a16:creationId xmlns:a16="http://schemas.microsoft.com/office/drawing/2014/main" id="{D0C9212A-5367-AC20-ED8C-908C76ECB552}"/>
              </a:ext>
            </a:extLst>
          </p:cNvPr>
          <p:cNvSpPr txBox="1"/>
          <p:nvPr/>
        </p:nvSpPr>
        <p:spPr>
          <a:xfrm>
            <a:off x="762000" y="2489434"/>
            <a:ext cx="10937191" cy="3256276"/>
          </a:xfrm>
          <a:prstGeom prst="rect">
            <a:avLst/>
          </a:prstGeom>
          <a:noFill/>
        </p:spPr>
        <p:txBody>
          <a:bodyPr wrap="square">
            <a:spAutoFit/>
          </a:bodyPr>
          <a:lstStyle/>
          <a:p>
            <a:pPr marL="457200" marR="0" indent="-457200">
              <a:lnSpc>
                <a:spcPct val="150000"/>
              </a:lnSpc>
              <a:spcBef>
                <a:spcPts val="600"/>
              </a:spcBef>
              <a:spcAft>
                <a:spcPts val="600"/>
              </a:spcAft>
              <a:buFont typeface="+mj-lt"/>
              <a:buAutoNum type="arabicPeriod"/>
            </a:pPr>
            <a:r>
              <a:rPr lang="en-US" sz="2400" b="1" dirty="0">
                <a:solidFill>
                  <a:schemeClr val="bg1"/>
                </a:solidFill>
                <a:effectLst/>
                <a:ea typeface="Aptos" panose="020B0004020202020204" pitchFamily="34" charset="0"/>
                <a:cs typeface="Times New Roman" panose="02020603050405020304" pitchFamily="18" charset="0"/>
              </a:rPr>
              <a:t>Access the LINKS folder on your desktop and select Bio-Med Web Request to open the request form. </a:t>
            </a:r>
            <a:endParaRPr lang="en-US" sz="2400" dirty="0">
              <a:solidFill>
                <a:schemeClr val="bg1"/>
              </a:solidFill>
              <a:effectLst/>
              <a:ea typeface="Aptos" panose="020B0004020202020204" pitchFamily="34" charset="0"/>
              <a:cs typeface="Times New Roman" panose="02020603050405020304" pitchFamily="18" charset="0"/>
            </a:endParaRPr>
          </a:p>
          <a:p>
            <a:pPr marL="457200" marR="0" indent="-457200">
              <a:lnSpc>
                <a:spcPct val="150000"/>
              </a:lnSpc>
              <a:spcBef>
                <a:spcPts val="600"/>
              </a:spcBef>
              <a:spcAft>
                <a:spcPts val="600"/>
              </a:spcAft>
              <a:buFont typeface="+mj-lt"/>
              <a:buAutoNum type="arabicPeriod"/>
            </a:pPr>
            <a:r>
              <a:rPr lang="en-US" sz="2400" b="1" dirty="0">
                <a:solidFill>
                  <a:schemeClr val="bg1"/>
                </a:solidFill>
                <a:effectLst/>
                <a:ea typeface="Aptos" panose="020B0004020202020204" pitchFamily="34" charset="0"/>
                <a:cs typeface="Times New Roman" panose="02020603050405020304" pitchFamily="18" charset="0"/>
              </a:rPr>
              <a:t>Fill in the appropriate information. </a:t>
            </a:r>
            <a:endParaRPr lang="en-US" sz="2400" dirty="0">
              <a:solidFill>
                <a:schemeClr val="bg1"/>
              </a:solidFill>
              <a:effectLst/>
              <a:ea typeface="Aptos" panose="020B0004020202020204" pitchFamily="34" charset="0"/>
              <a:cs typeface="Times New Roman" panose="02020603050405020304" pitchFamily="18" charset="0"/>
            </a:endParaRPr>
          </a:p>
          <a:p>
            <a:pPr marL="457200" marR="0" indent="-457200">
              <a:lnSpc>
                <a:spcPct val="150000"/>
              </a:lnSpc>
              <a:spcBef>
                <a:spcPts val="600"/>
              </a:spcBef>
              <a:spcAft>
                <a:spcPts val="600"/>
              </a:spcAft>
              <a:buFont typeface="+mj-lt"/>
              <a:buAutoNum type="arabicPeriod"/>
            </a:pPr>
            <a:r>
              <a:rPr lang="en-US" sz="2400" b="1" dirty="0">
                <a:solidFill>
                  <a:schemeClr val="bg1"/>
                </a:solidFill>
                <a:effectLst/>
                <a:ea typeface="Aptos" panose="020B0004020202020204" pitchFamily="34" charset="0"/>
                <a:cs typeface="Times New Roman" panose="02020603050405020304" pitchFamily="18" charset="0"/>
              </a:rPr>
              <a:t>The asset number is located on the piece of equipment.</a:t>
            </a:r>
            <a:endParaRPr lang="en-US" sz="2400" dirty="0">
              <a:solidFill>
                <a:schemeClr val="bg1"/>
              </a:solidFill>
              <a:effectLst/>
              <a:ea typeface="Aptos" panose="020B0004020202020204" pitchFamily="34" charset="0"/>
              <a:cs typeface="Times New Roman" panose="02020603050405020304" pitchFamily="18" charset="0"/>
            </a:endParaRPr>
          </a:p>
          <a:p>
            <a:pPr marL="457200" marR="0" indent="-457200">
              <a:lnSpc>
                <a:spcPct val="150000"/>
              </a:lnSpc>
              <a:spcBef>
                <a:spcPts val="600"/>
              </a:spcBef>
              <a:spcAft>
                <a:spcPts val="600"/>
              </a:spcAft>
              <a:buFont typeface="+mj-lt"/>
              <a:buAutoNum type="arabicPeriod"/>
            </a:pPr>
            <a:r>
              <a:rPr lang="en-US" sz="2400" b="1" dirty="0">
                <a:solidFill>
                  <a:schemeClr val="bg1"/>
                </a:solidFill>
                <a:effectLst/>
                <a:ea typeface="Aptos" panose="020B0004020202020204" pitchFamily="34" charset="0"/>
                <a:cs typeface="Times New Roman" panose="02020603050405020304" pitchFamily="18" charset="0"/>
              </a:rPr>
              <a:t>Remove the item from service and tag it with red Repair Status form.</a:t>
            </a:r>
            <a:endParaRPr lang="en-US" sz="2400" dirty="0">
              <a:solidFill>
                <a:schemeClr val="bg1"/>
              </a:solidFill>
              <a:effectLst/>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78808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ctrTitle"/>
          </p:nvPr>
        </p:nvSpPr>
        <p:spPr bwMode="grayWhite">
          <a:xfrm>
            <a:off x="2578819" y="2270908"/>
            <a:ext cx="7034362" cy="2188992"/>
          </a:xfrm>
        </p:spPr>
        <p:txBody>
          <a:bodyPr vert="horz" lIns="91440" tIns="45720" rIns="91440" bIns="45720" rtlCol="0" anchor="ctr" anchorCtr="0">
            <a:normAutofit/>
          </a:bodyPr>
          <a:lstStyle/>
          <a:p>
            <a:r>
              <a:rPr lang="en-US" sz="6000" dirty="0"/>
              <a:t>Utilities</a:t>
            </a:r>
            <a:endParaRPr lang="en-US" b="0" i="0" kern="1200" cap="all" baseline="0" dirty="0">
              <a:latin typeface="+mj-lt"/>
              <a:ea typeface="+mj-ea"/>
              <a:cs typeface="+mj-cs"/>
            </a:endParaRPr>
          </a:p>
        </p:txBody>
      </p:sp>
      <p:sp>
        <p:nvSpPr>
          <p:cNvPr id="18" name="TextBox 17">
            <a:extLst>
              <a:ext uri="{FF2B5EF4-FFF2-40B4-BE49-F238E27FC236}">
                <a16:creationId xmlns:a16="http://schemas.microsoft.com/office/drawing/2014/main" id="{8C48BB93-6572-2A73-9BBB-00B5EFEC542B}"/>
              </a:ext>
            </a:extLst>
          </p:cNvPr>
          <p:cNvSpPr txBox="1"/>
          <p:nvPr/>
        </p:nvSpPr>
        <p:spPr>
          <a:xfrm>
            <a:off x="2578819" y="3673392"/>
            <a:ext cx="7034362" cy="1052898"/>
          </a:xfrm>
          <a:prstGeom prst="rect">
            <a:avLst/>
          </a:prstGeom>
        </p:spPr>
        <p:txBody>
          <a:bodyPr vert="horz" lIns="91440" tIns="45720" rIns="91440" bIns="45720" rtlCol="0" anchor="ctr" anchorCtr="0">
            <a:normAutofit/>
          </a:bodyPr>
          <a:lstStyle/>
          <a:p>
            <a:pPr algn="ctr"/>
            <a:r>
              <a:rPr lang="en-US" sz="2800" dirty="0">
                <a:solidFill>
                  <a:schemeClr val="tx1"/>
                </a:solidFill>
              </a:rPr>
              <a:t>Emergency Power</a:t>
            </a:r>
          </a:p>
          <a:p>
            <a:pPr algn="ctr"/>
            <a:r>
              <a:rPr lang="en-US" sz="2800" dirty="0">
                <a:solidFill>
                  <a:schemeClr val="tx1"/>
                </a:solidFill>
              </a:rPr>
              <a:t>Electrical Safety</a:t>
            </a:r>
          </a:p>
        </p:txBody>
      </p:sp>
    </p:spTree>
    <p:custDataLst>
      <p:tags r:id="rId1"/>
    </p:custDataLst>
    <p:extLst>
      <p:ext uri="{BB962C8B-B14F-4D97-AF65-F5344CB8AC3E}">
        <p14:creationId xmlns:p14="http://schemas.microsoft.com/office/powerpoint/2010/main" val="3146927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784D9-37B2-52D4-96FB-52542FE2CD8C}"/>
              </a:ext>
            </a:extLst>
          </p:cNvPr>
          <p:cNvSpPr txBox="1"/>
          <p:nvPr/>
        </p:nvSpPr>
        <p:spPr>
          <a:xfrm>
            <a:off x="155417" y="3123444"/>
            <a:ext cx="3833906" cy="25879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5000" b="1" i="0" kern="1200" baseline="0" dirty="0">
                <a:solidFill>
                  <a:schemeClr val="tx1">
                    <a:lumMod val="85000"/>
                    <a:lumOff val="15000"/>
                  </a:schemeClr>
                </a:solidFill>
                <a:latin typeface="+mj-lt"/>
                <a:ea typeface="+mj-ea"/>
                <a:cs typeface="+mj-cs"/>
              </a:rPr>
              <a:t>Utilities</a:t>
            </a:r>
          </a:p>
        </p:txBody>
      </p:sp>
      <p:sp>
        <p:nvSpPr>
          <p:cNvPr id="5" name="TextBox 4">
            <a:extLst>
              <a:ext uri="{FF2B5EF4-FFF2-40B4-BE49-F238E27FC236}">
                <a16:creationId xmlns:a16="http://schemas.microsoft.com/office/drawing/2014/main" id="{B0AE28A0-1330-5777-587C-657663BFC69D}"/>
              </a:ext>
            </a:extLst>
          </p:cNvPr>
          <p:cNvSpPr txBox="1"/>
          <p:nvPr/>
        </p:nvSpPr>
        <p:spPr>
          <a:xfrm>
            <a:off x="4409038" y="1574718"/>
            <a:ext cx="7020962" cy="4357497"/>
          </a:xfrm>
          <a:prstGeom prst="rect">
            <a:avLst/>
          </a:prstGeom>
        </p:spPr>
        <p:txBody>
          <a:bodyPr vert="horz" lIns="91440" tIns="45720" rIns="91440" bIns="45720" rtlCol="0">
            <a:normAutofit/>
          </a:bodyPr>
          <a:lstStyle/>
          <a:p>
            <a:pPr marL="0" indent="-283464" defTabSz="914400">
              <a:lnSpc>
                <a:spcPct val="112000"/>
              </a:lnSpc>
              <a:spcBef>
                <a:spcPts val="900"/>
              </a:spcBef>
              <a:buNone/>
              <a:defRPr/>
            </a:pPr>
            <a:r>
              <a:rPr lang="en-US" sz="2000" dirty="0">
                <a:solidFill>
                  <a:schemeClr val="bg1"/>
                </a:solidFill>
              </a:rPr>
              <a:t>The hospital shall require a Utility Management System that provides for a safe and efficient facility. </a:t>
            </a:r>
          </a:p>
          <a:p>
            <a:pPr marL="0" indent="-283464" defTabSz="914400">
              <a:lnSpc>
                <a:spcPct val="112000"/>
              </a:lnSpc>
              <a:spcBef>
                <a:spcPts val="900"/>
              </a:spcBef>
              <a:buNone/>
              <a:defRPr/>
            </a:pPr>
            <a:r>
              <a:rPr lang="en-US" sz="2000" u="sng" dirty="0">
                <a:solidFill>
                  <a:schemeClr val="bg1"/>
                </a:solidFill>
              </a:rPr>
              <a:t>As part of this, we minimize the risk of utilities failure within the facility including:</a:t>
            </a:r>
          </a:p>
          <a:p>
            <a:pPr marL="748411" lvl="2" indent="-342900" defTabSz="914400">
              <a:lnSpc>
                <a:spcPct val="112000"/>
              </a:lnSpc>
              <a:spcBef>
                <a:spcPts val="900"/>
              </a:spcBef>
              <a:buFont typeface="Arial" panose="020B0604020202020204" pitchFamily="34" charset="0"/>
              <a:buChar char="•"/>
              <a:defRPr/>
            </a:pPr>
            <a:r>
              <a:rPr lang="en-US" sz="2000" dirty="0">
                <a:solidFill>
                  <a:schemeClr val="bg1"/>
                </a:solidFill>
              </a:rPr>
              <a:t>Communications</a:t>
            </a:r>
          </a:p>
          <a:p>
            <a:pPr marL="748411" lvl="2" indent="-342900" defTabSz="914400">
              <a:lnSpc>
                <a:spcPct val="112000"/>
              </a:lnSpc>
              <a:spcBef>
                <a:spcPts val="900"/>
              </a:spcBef>
              <a:buFont typeface="Arial" panose="020B0604020202020204" pitchFamily="34" charset="0"/>
              <a:buChar char="•"/>
              <a:defRPr/>
            </a:pPr>
            <a:r>
              <a:rPr lang="en-US" sz="2000" dirty="0">
                <a:solidFill>
                  <a:schemeClr val="bg1"/>
                </a:solidFill>
              </a:rPr>
              <a:t>Electrical Systems</a:t>
            </a:r>
          </a:p>
          <a:p>
            <a:pPr marL="748411" lvl="2" indent="-342900" defTabSz="914400">
              <a:lnSpc>
                <a:spcPct val="112000"/>
              </a:lnSpc>
              <a:spcBef>
                <a:spcPts val="900"/>
              </a:spcBef>
              <a:buFont typeface="Arial" panose="020B0604020202020204" pitchFamily="34" charset="0"/>
              <a:buChar char="•"/>
              <a:defRPr/>
            </a:pPr>
            <a:r>
              <a:rPr lang="en-US" sz="2000" dirty="0">
                <a:solidFill>
                  <a:schemeClr val="bg1"/>
                </a:solidFill>
              </a:rPr>
              <a:t>Fire detections and Suppression</a:t>
            </a:r>
          </a:p>
          <a:p>
            <a:pPr marL="748411" lvl="2" indent="-342900" defTabSz="914400">
              <a:lnSpc>
                <a:spcPct val="112000"/>
              </a:lnSpc>
              <a:spcBef>
                <a:spcPts val="900"/>
              </a:spcBef>
              <a:buFont typeface="Arial" panose="020B0604020202020204" pitchFamily="34" charset="0"/>
              <a:buChar char="•"/>
              <a:defRPr/>
            </a:pPr>
            <a:r>
              <a:rPr lang="en-US" sz="2000" dirty="0">
                <a:solidFill>
                  <a:schemeClr val="bg1"/>
                </a:solidFill>
              </a:rPr>
              <a:t>Heat and Air Conditioning</a:t>
            </a:r>
          </a:p>
          <a:p>
            <a:pPr marL="748411" lvl="2" indent="-342900" defTabSz="914400">
              <a:lnSpc>
                <a:spcPct val="112000"/>
              </a:lnSpc>
              <a:spcBef>
                <a:spcPts val="900"/>
              </a:spcBef>
              <a:buFont typeface="Arial" panose="020B0604020202020204" pitchFamily="34" charset="0"/>
              <a:buChar char="•"/>
              <a:defRPr/>
            </a:pPr>
            <a:r>
              <a:rPr lang="en-US" sz="2000" dirty="0">
                <a:solidFill>
                  <a:schemeClr val="bg1"/>
                </a:solidFill>
              </a:rPr>
              <a:t>Medical Gas and Vacuum Systems</a:t>
            </a:r>
          </a:p>
          <a:p>
            <a:pPr marL="748411" lvl="2" indent="-342900" defTabSz="914400">
              <a:lnSpc>
                <a:spcPct val="112000"/>
              </a:lnSpc>
              <a:spcBef>
                <a:spcPts val="900"/>
              </a:spcBef>
              <a:buFont typeface="Arial" panose="020B0604020202020204" pitchFamily="34" charset="0"/>
              <a:buChar char="•"/>
              <a:defRPr/>
            </a:pPr>
            <a:r>
              <a:rPr lang="en-US" sz="2000" dirty="0">
                <a:solidFill>
                  <a:schemeClr val="bg1"/>
                </a:solidFill>
              </a:rPr>
              <a:t>Water</a:t>
            </a:r>
          </a:p>
        </p:txBody>
      </p:sp>
    </p:spTree>
    <p:custDataLst>
      <p:tags r:id="rId1"/>
    </p:custDataLst>
    <p:extLst>
      <p:ext uri="{BB962C8B-B14F-4D97-AF65-F5344CB8AC3E}">
        <p14:creationId xmlns:p14="http://schemas.microsoft.com/office/powerpoint/2010/main" val="368295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Media 9" title="Armed! Are you ready- Hospital EP Training">
            <a:hlinkClick r:id="" action="ppaction://media"/>
            <a:extLst>
              <a:ext uri="{FF2B5EF4-FFF2-40B4-BE49-F238E27FC236}">
                <a16:creationId xmlns:a16="http://schemas.microsoft.com/office/drawing/2014/main" id="{9C311713-A32E-EF25-83D3-11C411CB9605}"/>
              </a:ext>
            </a:extLst>
          </p:cNvPr>
          <p:cNvPicPr>
            <a:picLocks noRot="1" noChangeAspect="1"/>
          </p:cNvPicPr>
          <p:nvPr>
            <a:videoFile r:link="rId1"/>
          </p:nvPr>
        </p:nvPicPr>
        <p:blipFill>
          <a:blip r:embed="rId3"/>
          <a:stretch>
            <a:fillRect/>
          </a:stretch>
        </p:blipFill>
        <p:spPr>
          <a:xfrm>
            <a:off x="1253818" y="1193936"/>
            <a:ext cx="9684363" cy="5471678"/>
          </a:xfrm>
          <a:prstGeom prst="rect">
            <a:avLst/>
          </a:prstGeom>
        </p:spPr>
      </p:pic>
      <p:sp>
        <p:nvSpPr>
          <p:cNvPr id="15" name="TextBox 14">
            <a:extLst>
              <a:ext uri="{FF2B5EF4-FFF2-40B4-BE49-F238E27FC236}">
                <a16:creationId xmlns:a16="http://schemas.microsoft.com/office/drawing/2014/main" id="{015171D8-4808-3CFF-BCE4-D2458F4A5DE9}"/>
              </a:ext>
            </a:extLst>
          </p:cNvPr>
          <p:cNvSpPr txBox="1"/>
          <p:nvPr/>
        </p:nvSpPr>
        <p:spPr>
          <a:xfrm>
            <a:off x="196914" y="192386"/>
            <a:ext cx="3524060" cy="830997"/>
          </a:xfrm>
          <a:prstGeom prst="rect">
            <a:avLst/>
          </a:prstGeom>
          <a:noFill/>
        </p:spPr>
        <p:txBody>
          <a:bodyPr wrap="square">
            <a:spAutoFit/>
          </a:bodyPr>
          <a:lstStyle/>
          <a:p>
            <a:r>
              <a:rPr lang="en-US" sz="2400" b="1" dirty="0"/>
              <a:t>It will start like any other day!</a:t>
            </a:r>
            <a:endParaRPr lang="en-US" sz="2400" dirty="0"/>
          </a:p>
        </p:txBody>
      </p:sp>
    </p:spTree>
    <p:extLst>
      <p:ext uri="{BB962C8B-B14F-4D97-AF65-F5344CB8AC3E}">
        <p14:creationId xmlns:p14="http://schemas.microsoft.com/office/powerpoint/2010/main" val="39808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3A0743-02A8-3F1F-1EA4-5F2E16CC0A89}"/>
              </a:ext>
            </a:extLst>
          </p:cNvPr>
          <p:cNvSpPr txBox="1"/>
          <p:nvPr/>
        </p:nvSpPr>
        <p:spPr>
          <a:xfrm>
            <a:off x="260058" y="557784"/>
            <a:ext cx="5362144" cy="140774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000" b="1" i="0" kern="1200" baseline="0" dirty="0">
                <a:solidFill>
                  <a:schemeClr val="tx1">
                    <a:lumMod val="85000"/>
                    <a:lumOff val="15000"/>
                  </a:schemeClr>
                </a:solidFill>
                <a:latin typeface="+mj-lt"/>
                <a:ea typeface="+mj-ea"/>
                <a:cs typeface="+mj-cs"/>
              </a:rPr>
              <a:t>Emergency Power</a:t>
            </a:r>
          </a:p>
        </p:txBody>
      </p:sp>
      <p:sp>
        <p:nvSpPr>
          <p:cNvPr id="10" name="Content Placeholder 3">
            <a:extLst>
              <a:ext uri="{FF2B5EF4-FFF2-40B4-BE49-F238E27FC236}">
                <a16:creationId xmlns:a16="http://schemas.microsoft.com/office/drawing/2014/main" id="{59AEB236-498F-92DB-2E29-E03160ECCBA3}"/>
              </a:ext>
            </a:extLst>
          </p:cNvPr>
          <p:cNvSpPr>
            <a:spLocks noGrp="1"/>
          </p:cNvSpPr>
          <p:nvPr>
            <p:ph sz="half" idx="1"/>
          </p:nvPr>
        </p:nvSpPr>
        <p:spPr>
          <a:xfrm>
            <a:off x="5922627" y="1166070"/>
            <a:ext cx="5905849" cy="5050172"/>
          </a:xfrm>
        </p:spPr>
        <p:txBody>
          <a:bodyPr>
            <a:noAutofit/>
          </a:bodyPr>
          <a:lstStyle/>
          <a:p>
            <a:pPr marL="0" indent="0">
              <a:buNone/>
            </a:pPr>
            <a:r>
              <a:rPr lang="en-US" altLang="en-US" sz="1400" b="1" dirty="0">
                <a:solidFill>
                  <a:schemeClr val="tx1"/>
                </a:solidFill>
                <a:cs typeface="Arial" panose="020B0604020202020204" pitchFamily="34" charset="0"/>
              </a:rPr>
              <a:t>In addition to emergency power for:</a:t>
            </a:r>
          </a:p>
          <a:p>
            <a:pPr>
              <a:lnSpc>
                <a:spcPct val="100000"/>
              </a:lnSpc>
            </a:pPr>
            <a:r>
              <a:rPr lang="en-US" altLang="en-US" sz="1400" dirty="0">
                <a:solidFill>
                  <a:schemeClr val="tx1"/>
                </a:solidFill>
                <a:cs typeface="Arial" panose="020B0604020202020204" pitchFamily="34" charset="0"/>
              </a:rPr>
              <a:t>Alarm Systems</a:t>
            </a:r>
          </a:p>
          <a:p>
            <a:pPr>
              <a:lnSpc>
                <a:spcPct val="100000"/>
              </a:lnSpc>
            </a:pPr>
            <a:r>
              <a:rPr lang="en-US" altLang="en-US" sz="1400" dirty="0">
                <a:solidFill>
                  <a:schemeClr val="tx1"/>
                </a:solidFill>
                <a:cs typeface="Arial" panose="020B0604020202020204" pitchFamily="34" charset="0"/>
              </a:rPr>
              <a:t>Communication Systems</a:t>
            </a:r>
          </a:p>
          <a:p>
            <a:pPr>
              <a:lnSpc>
                <a:spcPct val="100000"/>
              </a:lnSpc>
            </a:pPr>
            <a:r>
              <a:rPr lang="en-US" altLang="en-US" sz="1400" dirty="0">
                <a:solidFill>
                  <a:schemeClr val="tx1"/>
                </a:solidFill>
                <a:cs typeface="Arial" panose="020B0604020202020204" pitchFamily="34" charset="0"/>
              </a:rPr>
              <a:t>Exit Sign Lighting</a:t>
            </a:r>
          </a:p>
          <a:p>
            <a:pPr marL="0" indent="0">
              <a:buNone/>
            </a:pPr>
            <a:endParaRPr lang="en-US" altLang="en-US" sz="1400" dirty="0">
              <a:solidFill>
                <a:schemeClr val="tx1"/>
              </a:solidFill>
              <a:cs typeface="Arial" panose="020B0604020202020204" pitchFamily="34" charset="0"/>
            </a:endParaRPr>
          </a:p>
          <a:p>
            <a:pPr marL="0" indent="0" algn="ctr">
              <a:buNone/>
            </a:pPr>
            <a:r>
              <a:rPr lang="en-US" altLang="en-US" sz="1400" dirty="0">
                <a:solidFill>
                  <a:schemeClr val="tx1"/>
                </a:solidFill>
                <a:cs typeface="Arial" panose="020B0604020202020204" pitchFamily="34" charset="0"/>
              </a:rPr>
              <a:t>The facility’s emergency power must also maintain essential services when the normal power system is interrupted. </a:t>
            </a:r>
          </a:p>
          <a:p>
            <a:pPr marL="0" indent="0">
              <a:buNone/>
            </a:pPr>
            <a:endParaRPr lang="en-US" altLang="en-US" sz="1400" b="1" dirty="0">
              <a:solidFill>
                <a:schemeClr val="tx1"/>
              </a:solidFill>
              <a:cs typeface="Arial" panose="020B0604020202020204" pitchFamily="34" charset="0"/>
            </a:endParaRPr>
          </a:p>
          <a:p>
            <a:pPr marL="0" indent="0">
              <a:buNone/>
            </a:pPr>
            <a:r>
              <a:rPr lang="en-US" altLang="en-US" sz="1400" b="1" u="sng" dirty="0">
                <a:solidFill>
                  <a:schemeClr val="tx1"/>
                </a:solidFill>
                <a:cs typeface="Arial" panose="020B0604020202020204" pitchFamily="34" charset="0"/>
              </a:rPr>
              <a:t>These services include:</a:t>
            </a:r>
            <a:endParaRPr lang="en-US" altLang="en-US" sz="1400" b="1" u="sng" dirty="0">
              <a:solidFill>
                <a:schemeClr val="tx1"/>
              </a:solidFill>
              <a:cs typeface="Times New Roman" panose="02020603050405020304" pitchFamily="18" charset="0"/>
            </a:endParaRPr>
          </a:p>
          <a:p>
            <a:pPr marL="228600" lvl="1" indent="-228600"/>
            <a:r>
              <a:rPr lang="en-US" altLang="en-US" sz="1400" dirty="0">
                <a:solidFill>
                  <a:schemeClr val="tx1"/>
                </a:solidFill>
                <a:cs typeface="Arial" panose="020B0604020202020204" pitchFamily="34" charset="0"/>
              </a:rPr>
              <a:t>Blood bank and tissue storage</a:t>
            </a:r>
          </a:p>
          <a:p>
            <a:pPr marL="228600" lvl="1" indent="-228600"/>
            <a:r>
              <a:rPr lang="en-US" altLang="en-US" sz="1400" dirty="0">
                <a:solidFill>
                  <a:schemeClr val="tx1"/>
                </a:solidFill>
                <a:cs typeface="Arial" panose="020B0604020202020204" pitchFamily="34" charset="0"/>
              </a:rPr>
              <a:t>Emergency care and operating rooms</a:t>
            </a:r>
            <a:r>
              <a:rPr lang="en-US" altLang="en-US" sz="1400" dirty="0">
                <a:solidFill>
                  <a:schemeClr val="tx1"/>
                </a:solidFill>
                <a:cs typeface="Times New Roman" panose="02020603050405020304" pitchFamily="18" charset="0"/>
              </a:rPr>
              <a:t>  </a:t>
            </a:r>
          </a:p>
          <a:p>
            <a:pPr marL="228600" lvl="1" indent="-228600"/>
            <a:r>
              <a:rPr lang="en-US" altLang="en-US" sz="1400" dirty="0">
                <a:solidFill>
                  <a:schemeClr val="tx1"/>
                </a:solidFill>
                <a:cs typeface="Arial" panose="020B0604020202020204" pitchFamily="34" charset="0"/>
              </a:rPr>
              <a:t>Medical air and vacuum systems</a:t>
            </a:r>
          </a:p>
          <a:p>
            <a:pPr marL="228600" lvl="1" indent="-228600"/>
            <a:r>
              <a:rPr lang="en-US" altLang="en-US" sz="1400" dirty="0">
                <a:solidFill>
                  <a:schemeClr val="tx1"/>
                </a:solidFill>
                <a:cs typeface="Arial" panose="020B0604020202020204" pitchFamily="34" charset="0"/>
              </a:rPr>
              <a:t>Life-support equipment</a:t>
            </a:r>
          </a:p>
          <a:p>
            <a:pPr marL="228600" lvl="1" indent="-228600"/>
            <a:r>
              <a:rPr lang="en-US" altLang="en-US" sz="1400" dirty="0">
                <a:solidFill>
                  <a:schemeClr val="tx1"/>
                </a:solidFill>
                <a:cs typeface="Arial" panose="020B0604020202020204" pitchFamily="34" charset="0"/>
              </a:rPr>
              <a:t>Obstetrics/Newborn nursery </a:t>
            </a:r>
          </a:p>
          <a:p>
            <a:pPr marL="228600" lvl="1" indent="-228600"/>
            <a:r>
              <a:rPr lang="en-US" altLang="en-US" sz="1400" dirty="0">
                <a:solidFill>
                  <a:schemeClr val="tx1"/>
                </a:solidFill>
                <a:cs typeface="Arial" panose="020B0604020202020204" pitchFamily="34" charset="0"/>
              </a:rPr>
              <a:t>Air handling unit for critical areas</a:t>
            </a:r>
          </a:p>
          <a:p>
            <a:endParaRPr lang="en-US" sz="1400" dirty="0">
              <a:solidFill>
                <a:schemeClr val="tx1"/>
              </a:solidFill>
            </a:endParaRPr>
          </a:p>
        </p:txBody>
      </p:sp>
      <p:graphicFrame>
        <p:nvGraphicFramePr>
          <p:cNvPr id="4" name="Content Placeholder 2">
            <a:extLst>
              <a:ext uri="{FF2B5EF4-FFF2-40B4-BE49-F238E27FC236}">
                <a16:creationId xmlns:a16="http://schemas.microsoft.com/office/drawing/2014/main" id="{1BA44CC7-712A-92C6-FBF7-1BE62B84C713}"/>
              </a:ext>
            </a:extLst>
          </p:cNvPr>
          <p:cNvGraphicFramePr>
            <a:graphicFrameLocks/>
          </p:cNvGraphicFramePr>
          <p:nvPr>
            <p:custDataLst>
              <p:tags r:id="rId2"/>
            </p:custDataLst>
          </p:nvPr>
        </p:nvGraphicFramePr>
        <p:xfrm>
          <a:off x="260058" y="1860799"/>
          <a:ext cx="5089131" cy="44394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985413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933766-B3F5-47C2-3AD1-4FE8717F5258}"/>
              </a:ext>
            </a:extLst>
          </p:cNvPr>
          <p:cNvSpPr txBox="1"/>
          <p:nvPr/>
        </p:nvSpPr>
        <p:spPr>
          <a:xfrm>
            <a:off x="617144" y="2453489"/>
            <a:ext cx="3013296" cy="1308103"/>
          </a:xfrm>
          <a:prstGeom prst="rect">
            <a:avLst/>
          </a:prstGeom>
        </p:spPr>
        <p:txBody>
          <a:bodyPr vert="horz" lIns="91440" tIns="45720" rIns="91440" bIns="45720" rtlCol="0" anchor="t">
            <a:normAutofit fontScale="92500" lnSpcReduction="10000"/>
          </a:bodyPr>
          <a:lstStyle/>
          <a:p>
            <a:pPr algn="ctr" defTabSz="914400">
              <a:lnSpc>
                <a:spcPct val="90000"/>
              </a:lnSpc>
              <a:spcBef>
                <a:spcPct val="0"/>
              </a:spcBef>
              <a:spcAft>
                <a:spcPts val="600"/>
              </a:spcAft>
            </a:pPr>
            <a:r>
              <a:rPr lang="en-US" sz="5000" b="1" i="0" kern="1200" baseline="0" dirty="0">
                <a:solidFill>
                  <a:schemeClr val="tx1">
                    <a:lumMod val="85000"/>
                    <a:lumOff val="15000"/>
                  </a:schemeClr>
                </a:solidFill>
                <a:latin typeface="+mj-lt"/>
                <a:ea typeface="+mj-ea"/>
                <a:cs typeface="+mj-cs"/>
              </a:rPr>
              <a:t>Electrical Safety</a:t>
            </a:r>
          </a:p>
        </p:txBody>
      </p:sp>
      <p:sp>
        <p:nvSpPr>
          <p:cNvPr id="5" name="TextBox 4">
            <a:extLst>
              <a:ext uri="{FF2B5EF4-FFF2-40B4-BE49-F238E27FC236}">
                <a16:creationId xmlns:a16="http://schemas.microsoft.com/office/drawing/2014/main" id="{45CC1CA6-E7F6-4852-BD4D-0AB43112FAF1}"/>
              </a:ext>
            </a:extLst>
          </p:cNvPr>
          <p:cNvSpPr txBox="1"/>
          <p:nvPr/>
        </p:nvSpPr>
        <p:spPr>
          <a:xfrm>
            <a:off x="4300395" y="1358020"/>
            <a:ext cx="7749767" cy="4387638"/>
          </a:xfrm>
          <a:prstGeom prst="rect">
            <a:avLst/>
          </a:prstGeom>
        </p:spPr>
        <p:txBody>
          <a:bodyPr vert="horz" lIns="91440" tIns="45720" rIns="91440" bIns="45720" rtlCol="0">
            <a:normAutofit fontScale="92500" lnSpcReduction="20000"/>
          </a:bodyPr>
          <a:lstStyle/>
          <a:p>
            <a:pPr lvl="0" indent="-283464" defTabSz="914400">
              <a:lnSpc>
                <a:spcPct val="112000"/>
              </a:lnSpc>
              <a:spcBef>
                <a:spcPts val="900"/>
              </a:spcBef>
            </a:pPr>
            <a:r>
              <a:rPr lang="en-US" sz="2400" b="1" u="sng" dirty="0">
                <a:solidFill>
                  <a:schemeClr val="bg1"/>
                </a:solidFill>
              </a:rPr>
              <a:t>Electrical Safety Guidelines</a:t>
            </a:r>
          </a:p>
          <a:p>
            <a:pPr lvl="0" indent="-283464" defTabSz="914400">
              <a:lnSpc>
                <a:spcPct val="112000"/>
              </a:lnSpc>
              <a:spcBef>
                <a:spcPts val="900"/>
              </a:spcBef>
            </a:pPr>
            <a:r>
              <a:rPr lang="en-US" sz="2400" dirty="0">
                <a:solidFill>
                  <a:schemeClr val="bg1"/>
                </a:solidFill>
              </a:rPr>
              <a:t>Health care workers often operate electrical equipment. When you are called upon to do so, follow these safety guidelines:</a:t>
            </a:r>
          </a:p>
          <a:p>
            <a:pPr marL="516636" lvl="1" indent="-342900" defTabSz="914400">
              <a:lnSpc>
                <a:spcPct val="112000"/>
              </a:lnSpc>
              <a:spcBef>
                <a:spcPts val="900"/>
              </a:spcBef>
              <a:buFont typeface="Arial" panose="020B0604020202020204" pitchFamily="34" charset="0"/>
              <a:buChar char="•"/>
            </a:pPr>
            <a:r>
              <a:rPr lang="en-US" sz="2400" dirty="0">
                <a:solidFill>
                  <a:schemeClr val="bg1"/>
                </a:solidFill>
              </a:rPr>
              <a:t>Use only electrical equipment that you have been   trained to use. </a:t>
            </a:r>
          </a:p>
          <a:p>
            <a:pPr marL="516636" lvl="1" indent="-342900" defTabSz="914400">
              <a:lnSpc>
                <a:spcPct val="112000"/>
              </a:lnSpc>
              <a:spcBef>
                <a:spcPts val="900"/>
              </a:spcBef>
              <a:buFont typeface="Arial" panose="020B0604020202020204" pitchFamily="34" charset="0"/>
              <a:buChar char="•"/>
            </a:pPr>
            <a:r>
              <a:rPr lang="en-US" sz="2400" dirty="0">
                <a:solidFill>
                  <a:schemeClr val="bg1"/>
                </a:solidFill>
              </a:rPr>
              <a:t>Keep electrical cords or connections away from water and other liquids.</a:t>
            </a:r>
          </a:p>
          <a:p>
            <a:pPr marL="516636" lvl="1" indent="-342900" defTabSz="914400">
              <a:lnSpc>
                <a:spcPct val="112000"/>
              </a:lnSpc>
              <a:spcBef>
                <a:spcPts val="900"/>
              </a:spcBef>
              <a:buFont typeface="Arial" panose="020B0604020202020204" pitchFamily="34" charset="0"/>
              <a:buChar char="•"/>
            </a:pPr>
            <a:r>
              <a:rPr lang="en-US" sz="2400" dirty="0">
                <a:solidFill>
                  <a:schemeClr val="bg1"/>
                </a:solidFill>
              </a:rPr>
              <a:t>Do not operate electrical appliances inside an oxygen canopy.</a:t>
            </a:r>
          </a:p>
          <a:p>
            <a:pPr marL="516636" lvl="1" indent="-342900" defTabSz="914400">
              <a:lnSpc>
                <a:spcPct val="112000"/>
              </a:lnSpc>
              <a:spcBef>
                <a:spcPts val="900"/>
              </a:spcBef>
              <a:buFont typeface="Arial" panose="020B0604020202020204" pitchFamily="34" charset="0"/>
              <a:buChar char="•"/>
            </a:pPr>
            <a:r>
              <a:rPr lang="en-US" sz="2400" dirty="0">
                <a:solidFill>
                  <a:schemeClr val="bg1"/>
                </a:solidFill>
              </a:rPr>
              <a:t>Plug only one piece of medical electronic equipment into each outlet.</a:t>
            </a:r>
          </a:p>
          <a:p>
            <a:pPr lvl="0" indent="-283464" defTabSz="914400">
              <a:lnSpc>
                <a:spcPct val="112000"/>
              </a:lnSpc>
              <a:spcBef>
                <a:spcPts val="900"/>
              </a:spcBef>
            </a:pPr>
            <a:endParaRPr lang="en-US" sz="2400" dirty="0">
              <a:solidFill>
                <a:schemeClr val="bg1"/>
              </a:solidFill>
            </a:endParaRPr>
          </a:p>
        </p:txBody>
      </p:sp>
    </p:spTree>
    <p:custDataLst>
      <p:tags r:id="rId1"/>
    </p:custDataLst>
    <p:extLst>
      <p:ext uri="{BB962C8B-B14F-4D97-AF65-F5344CB8AC3E}">
        <p14:creationId xmlns:p14="http://schemas.microsoft.com/office/powerpoint/2010/main" val="103190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ctrTitle"/>
          </p:nvPr>
        </p:nvSpPr>
        <p:spPr bwMode="grayWhite">
          <a:xfrm>
            <a:off x="2631647" y="2648413"/>
            <a:ext cx="7034362" cy="2188992"/>
          </a:xfrm>
        </p:spPr>
        <p:txBody>
          <a:bodyPr vert="horz" lIns="91440" tIns="45720" rIns="91440" bIns="45720" rtlCol="0" anchor="ctr" anchorCtr="0">
            <a:normAutofit/>
          </a:bodyPr>
          <a:lstStyle/>
          <a:p>
            <a:r>
              <a:rPr lang="en-US" sz="6000" dirty="0"/>
              <a:t>Hazard Communications</a:t>
            </a:r>
            <a:endParaRPr lang="en-US" b="0" i="0" kern="1200" cap="all" baseline="0" dirty="0">
              <a:latin typeface="+mj-lt"/>
              <a:ea typeface="+mj-ea"/>
              <a:cs typeface="+mj-cs"/>
            </a:endParaRPr>
          </a:p>
        </p:txBody>
      </p:sp>
      <p:sp>
        <p:nvSpPr>
          <p:cNvPr id="18" name="TextBox 17">
            <a:extLst>
              <a:ext uri="{FF2B5EF4-FFF2-40B4-BE49-F238E27FC236}">
                <a16:creationId xmlns:a16="http://schemas.microsoft.com/office/drawing/2014/main" id="{8C48BB93-6572-2A73-9BBB-00B5EFEC542B}"/>
              </a:ext>
            </a:extLst>
          </p:cNvPr>
          <p:cNvSpPr txBox="1"/>
          <p:nvPr/>
        </p:nvSpPr>
        <p:spPr>
          <a:xfrm>
            <a:off x="2684477" y="4603801"/>
            <a:ext cx="6928704" cy="1052898"/>
          </a:xfrm>
          <a:prstGeom prst="rect">
            <a:avLst/>
          </a:prstGeom>
        </p:spPr>
        <p:txBody>
          <a:bodyPr vert="horz" lIns="91440" tIns="45720" rIns="91440" bIns="45720" rtlCol="0" anchor="ctr" anchorCtr="0">
            <a:normAutofit fontScale="92500" lnSpcReduction="20000"/>
          </a:bodyPr>
          <a:lstStyle/>
          <a:p>
            <a:pPr algn="ctr"/>
            <a:r>
              <a:rPr lang="en-US" sz="2000" dirty="0">
                <a:solidFill>
                  <a:schemeClr val="tx1"/>
                </a:solidFill>
              </a:rPr>
              <a:t>Safety Data Sheets</a:t>
            </a:r>
          </a:p>
          <a:p>
            <a:pPr algn="ctr"/>
            <a:r>
              <a:rPr lang="en-US" sz="2000" dirty="0">
                <a:solidFill>
                  <a:schemeClr val="tx1"/>
                </a:solidFill>
              </a:rPr>
              <a:t>Chemical Labeling</a:t>
            </a:r>
          </a:p>
          <a:p>
            <a:pPr algn="ctr"/>
            <a:r>
              <a:rPr lang="en-US" sz="2000" dirty="0">
                <a:solidFill>
                  <a:schemeClr val="tx1"/>
                </a:solidFill>
              </a:rPr>
              <a:t>Coding System</a:t>
            </a:r>
          </a:p>
          <a:p>
            <a:pPr algn="ctr"/>
            <a:r>
              <a:rPr lang="en-US" sz="2000" dirty="0">
                <a:solidFill>
                  <a:schemeClr val="tx1"/>
                </a:solidFill>
              </a:rPr>
              <a:t>Chemicals</a:t>
            </a:r>
          </a:p>
        </p:txBody>
      </p:sp>
      <p:pic>
        <p:nvPicPr>
          <p:cNvPr id="2" name="Graphic 1" descr="Wireless router">
            <a:extLst>
              <a:ext uri="{FF2B5EF4-FFF2-40B4-BE49-F238E27FC236}">
                <a16:creationId xmlns:a16="http://schemas.microsoft.com/office/drawing/2014/main" id="{88A628DD-4DFB-193C-74DF-8741ED1E28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6015" y="338860"/>
            <a:ext cx="2745625" cy="2745625"/>
          </a:xfrm>
          <a:prstGeom prst="rect">
            <a:avLst/>
          </a:prstGeom>
        </p:spPr>
      </p:pic>
    </p:spTree>
    <p:custDataLst>
      <p:tags r:id="rId1"/>
    </p:custDataLst>
    <p:extLst>
      <p:ext uri="{BB962C8B-B14F-4D97-AF65-F5344CB8AC3E}">
        <p14:creationId xmlns:p14="http://schemas.microsoft.com/office/powerpoint/2010/main" val="3695243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B6CA8-E9A8-1D9A-BD02-11110DFF5233}"/>
              </a:ext>
            </a:extLst>
          </p:cNvPr>
          <p:cNvSpPr txBox="1"/>
          <p:nvPr/>
        </p:nvSpPr>
        <p:spPr>
          <a:xfrm>
            <a:off x="762000" y="352848"/>
            <a:ext cx="10667998" cy="1002422"/>
          </a:xfrm>
          <a:prstGeom prst="rect">
            <a:avLst/>
          </a:prstGeom>
        </p:spPr>
        <p:txBody>
          <a:bodyPr vert="horz" lIns="91440" tIns="45720" rIns="91440" bIns="45720" rtlCol="0" anchor="ctr" anchorCtr="0">
            <a:normAutofit/>
          </a:bodyPr>
          <a:lstStyle/>
          <a:p>
            <a:pPr defTabSz="914400">
              <a:lnSpc>
                <a:spcPct val="90000"/>
              </a:lnSpc>
              <a:spcBef>
                <a:spcPct val="0"/>
              </a:spcBef>
              <a:spcAft>
                <a:spcPts val="600"/>
              </a:spcAft>
            </a:pPr>
            <a:r>
              <a:rPr lang="en-US" sz="5000" b="1" i="0" kern="1200" baseline="0">
                <a:solidFill>
                  <a:schemeClr val="tx1">
                    <a:lumMod val="85000"/>
                    <a:lumOff val="15000"/>
                  </a:schemeClr>
                </a:solidFill>
                <a:latin typeface="+mj-lt"/>
                <a:ea typeface="+mj-ea"/>
                <a:cs typeface="+mj-cs"/>
              </a:rPr>
              <a:t>Hazard Communication</a:t>
            </a:r>
          </a:p>
        </p:txBody>
      </p:sp>
      <p:pic>
        <p:nvPicPr>
          <p:cNvPr id="6" name="Picture 5" descr="08-compliance-c45-unf-1">
            <a:extLst>
              <a:ext uri="{FF2B5EF4-FFF2-40B4-BE49-F238E27FC236}">
                <a16:creationId xmlns:a16="http://schemas.microsoft.com/office/drawing/2014/main" id="{BE6D713C-8400-79D3-0E43-5B9DF25BF4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450" r="2862" b="1"/>
          <a:stretch/>
        </p:blipFill>
        <p:spPr bwMode="auto">
          <a:xfrm>
            <a:off x="8848724" y="1534886"/>
            <a:ext cx="2581273" cy="4275365"/>
          </a:xfrm>
          <a:prstGeom prst="rect">
            <a:avLst/>
          </a:prstGeom>
          <a:solidFill>
            <a:srgbClr val="FFFFFF"/>
          </a:solidFill>
        </p:spPr>
      </p:pic>
      <p:sp>
        <p:nvSpPr>
          <p:cNvPr id="5" name="TextBox 4">
            <a:extLst>
              <a:ext uri="{FF2B5EF4-FFF2-40B4-BE49-F238E27FC236}">
                <a16:creationId xmlns:a16="http://schemas.microsoft.com/office/drawing/2014/main" id="{68D1F0C7-EF68-E035-53B1-B0773831B8AC}"/>
              </a:ext>
            </a:extLst>
          </p:cNvPr>
          <p:cNvSpPr txBox="1"/>
          <p:nvPr/>
        </p:nvSpPr>
        <p:spPr>
          <a:xfrm>
            <a:off x="762000" y="1534886"/>
            <a:ext cx="7829550" cy="4275365"/>
          </a:xfrm>
          <a:prstGeom prst="rect">
            <a:avLst/>
          </a:prstGeom>
        </p:spPr>
        <p:txBody>
          <a:bodyPr vert="horz" lIns="91440" tIns="45720" rIns="91440" bIns="45720" rtlCol="0">
            <a:normAutofit/>
          </a:bodyPr>
          <a:lstStyle/>
          <a:p>
            <a:pPr marL="283464" indent="-283464" defTabSz="914400">
              <a:lnSpc>
                <a:spcPct val="112000"/>
              </a:lnSpc>
              <a:spcBef>
                <a:spcPts val="900"/>
              </a:spcBef>
              <a:buFont typeface="Arial" panose="020B0604020202020204" pitchFamily="34" charset="0"/>
              <a:buChar char="•"/>
            </a:pPr>
            <a:r>
              <a:rPr lang="en-US" altLang="en-US" sz="2000" kern="1200" baseline="0" dirty="0">
                <a:solidFill>
                  <a:schemeClr val="tx1">
                    <a:lumMod val="85000"/>
                    <a:lumOff val="15000"/>
                  </a:schemeClr>
                </a:solidFill>
                <a:latin typeface="+mn-lt"/>
                <a:ea typeface="+mn-ea"/>
                <a:cs typeface="+mn-cs"/>
              </a:rPr>
              <a:t>Hazard Communication Programs help reduce the risk of workers being exposed to chemicals. </a:t>
            </a:r>
          </a:p>
          <a:p>
            <a:pPr marL="283464" indent="-283464" defTabSz="914400">
              <a:lnSpc>
                <a:spcPct val="112000"/>
              </a:lnSpc>
              <a:spcBef>
                <a:spcPts val="900"/>
              </a:spcBef>
              <a:buFont typeface="Arial" panose="020B0604020202020204" pitchFamily="34" charset="0"/>
              <a:buChar char="•"/>
            </a:pPr>
            <a:r>
              <a:rPr lang="en-US" altLang="en-US" sz="2000" kern="1200" baseline="0" dirty="0">
                <a:solidFill>
                  <a:schemeClr val="tx1">
                    <a:lumMod val="85000"/>
                    <a:lumOff val="15000"/>
                  </a:schemeClr>
                </a:solidFill>
                <a:latin typeface="+mn-lt"/>
                <a:ea typeface="+mn-ea"/>
                <a:cs typeface="+mn-cs"/>
              </a:rPr>
              <a:t>Healthcare facilities must comply with the hazard communication program as required by OSHA by doing the following: </a:t>
            </a:r>
          </a:p>
          <a:p>
            <a:pPr marL="740664" lvl="1" indent="-283464" defTabSz="914400">
              <a:lnSpc>
                <a:spcPct val="112000"/>
              </a:lnSpc>
              <a:spcBef>
                <a:spcPts val="900"/>
              </a:spcBef>
              <a:buFont typeface="Arial" panose="020B0604020202020204" pitchFamily="34" charset="0"/>
              <a:buChar char="•"/>
            </a:pPr>
            <a:r>
              <a:rPr lang="en-US" altLang="en-US" sz="2000" kern="1200" baseline="0" dirty="0">
                <a:solidFill>
                  <a:schemeClr val="tx1">
                    <a:lumMod val="85000"/>
                    <a:lumOff val="15000"/>
                  </a:schemeClr>
                </a:solidFill>
                <a:latin typeface="+mn-lt"/>
                <a:ea typeface="+mn-ea"/>
                <a:cs typeface="+mn-cs"/>
              </a:rPr>
              <a:t>Director training of employees regarding the chemicals they use within their department</a:t>
            </a:r>
          </a:p>
          <a:p>
            <a:pPr marL="740664" lvl="1" indent="-283464" defTabSz="914400">
              <a:lnSpc>
                <a:spcPct val="112000"/>
              </a:lnSpc>
              <a:spcBef>
                <a:spcPts val="900"/>
              </a:spcBef>
              <a:buFont typeface="Arial" panose="020B0604020202020204" pitchFamily="34" charset="0"/>
              <a:buChar char="•"/>
            </a:pPr>
            <a:r>
              <a:rPr lang="en-US" altLang="en-US" sz="2000" kern="1200" baseline="0" dirty="0">
                <a:solidFill>
                  <a:schemeClr val="tx1">
                    <a:lumMod val="85000"/>
                    <a:lumOff val="15000"/>
                  </a:schemeClr>
                </a:solidFill>
                <a:latin typeface="+mn-lt"/>
                <a:ea typeface="+mn-ea"/>
                <a:cs typeface="+mn-cs"/>
              </a:rPr>
              <a:t>Use labels, signs, and detailed chemical information provided on the Safety Data Sheets (SDS)</a:t>
            </a:r>
          </a:p>
        </p:txBody>
      </p:sp>
    </p:spTree>
    <p:custDataLst>
      <p:tags r:id="rId1"/>
    </p:custDataLst>
    <p:extLst>
      <p:ext uri="{BB962C8B-B14F-4D97-AF65-F5344CB8AC3E}">
        <p14:creationId xmlns:p14="http://schemas.microsoft.com/office/powerpoint/2010/main" val="757090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7EADD6-6388-193B-3DC1-DDF4953AD8E7}"/>
              </a:ext>
            </a:extLst>
          </p:cNvPr>
          <p:cNvSpPr txBox="1"/>
          <p:nvPr/>
        </p:nvSpPr>
        <p:spPr>
          <a:xfrm>
            <a:off x="296780" y="239453"/>
            <a:ext cx="10667998" cy="1002422"/>
          </a:xfrm>
          <a:prstGeom prst="rect">
            <a:avLst/>
          </a:prstGeom>
        </p:spPr>
        <p:txBody>
          <a:bodyPr vert="horz" lIns="91440" tIns="45720" rIns="91440" bIns="45720" rtlCol="0" anchor="ctr" anchorCtr="0">
            <a:normAutofit/>
          </a:bodyPr>
          <a:lstStyle/>
          <a:p>
            <a:pPr defTabSz="914400">
              <a:lnSpc>
                <a:spcPct val="90000"/>
              </a:lnSpc>
              <a:spcBef>
                <a:spcPct val="0"/>
              </a:spcBef>
              <a:spcAft>
                <a:spcPts val="600"/>
              </a:spcAft>
            </a:pPr>
            <a:r>
              <a:rPr lang="en-US" altLang="en-US" sz="5000" b="1" i="0" kern="1200" baseline="0" dirty="0">
                <a:solidFill>
                  <a:schemeClr val="tx1">
                    <a:lumMod val="85000"/>
                    <a:lumOff val="15000"/>
                  </a:schemeClr>
                </a:solidFill>
                <a:latin typeface="+mj-lt"/>
                <a:ea typeface="+mj-ea"/>
                <a:cs typeface="+mj-cs"/>
              </a:rPr>
              <a:t>Safety Data Sheet (SDS)</a:t>
            </a:r>
            <a:endParaRPr lang="en-US" sz="5000" b="1" i="0" kern="1200" baseline="0" dirty="0">
              <a:solidFill>
                <a:schemeClr val="tx1">
                  <a:lumMod val="85000"/>
                  <a:lumOff val="15000"/>
                </a:schemeClr>
              </a:solidFill>
              <a:latin typeface="+mj-lt"/>
              <a:ea typeface="+mj-ea"/>
              <a:cs typeface="+mj-cs"/>
            </a:endParaRPr>
          </a:p>
        </p:txBody>
      </p:sp>
      <p:sp>
        <p:nvSpPr>
          <p:cNvPr id="6" name="Content Placeholder 6">
            <a:extLst>
              <a:ext uri="{FF2B5EF4-FFF2-40B4-BE49-F238E27FC236}">
                <a16:creationId xmlns:a16="http://schemas.microsoft.com/office/drawing/2014/main" id="{21B9AEB6-BEB0-E126-1648-0F9FC1659B30}"/>
              </a:ext>
            </a:extLst>
          </p:cNvPr>
          <p:cNvSpPr>
            <a:spLocks noGrp="1"/>
          </p:cNvSpPr>
          <p:nvPr>
            <p:ph idx="1"/>
          </p:nvPr>
        </p:nvSpPr>
        <p:spPr>
          <a:xfrm>
            <a:off x="296780" y="1422105"/>
            <a:ext cx="6633410" cy="3026239"/>
          </a:xfrm>
        </p:spPr>
        <p:txBody>
          <a:bodyPr>
            <a:normAutofit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solidFill>
                  <a:schemeClr val="tx1"/>
                </a:solidFill>
                <a:effectLst/>
                <a:ea typeface="Calibri" panose="020F0502020204030204" pitchFamily="34" charset="0"/>
                <a:cs typeface="Calibri" panose="020F0502020204030204" pitchFamily="34" charset="0"/>
              </a:rPr>
              <a:t>A safety data sheet (SDS) is a form issued for every potentially hazardous chemical used in the workplace. These are available on the Delivered Applications window in a folder titled Safety Data Sheets.</a:t>
            </a:r>
            <a:endParaRPr lang="en-US" sz="14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u="sng" dirty="0">
                <a:solidFill>
                  <a:schemeClr val="tx1"/>
                </a:solidFill>
                <a:effectLst/>
                <a:ea typeface="Calibri" panose="020F0502020204030204" pitchFamily="34" charset="0"/>
                <a:cs typeface="Calibri" panose="020F0502020204030204" pitchFamily="34" charset="0"/>
              </a:rPr>
              <a:t>Each SDS contains information about the chemical, including:</a:t>
            </a:r>
            <a:endParaRPr lang="en-US" sz="1400" dirty="0">
              <a:solidFill>
                <a:schemeClr val="tx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Identification</a:t>
            </a:r>
            <a:r>
              <a:rPr lang="en-US" sz="1400" dirty="0">
                <a:solidFill>
                  <a:srgbClr val="FF00FF"/>
                </a:solidFill>
                <a:effectLst/>
                <a:ea typeface="Calibri" panose="020F0502020204030204" pitchFamily="34" charset="0"/>
                <a:cs typeface="Calibri" panose="020F0502020204030204" pitchFamily="34" charset="0"/>
              </a:rPr>
              <a:t>			</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Physical and chemical properties</a:t>
            </a:r>
            <a:endParaRPr lang="en-US" sz="1400" dirty="0">
              <a:solidFill>
                <a:schemeClr val="tx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Hazard identification</a:t>
            </a:r>
            <a:r>
              <a:rPr lang="en-US" sz="1400" dirty="0">
                <a:solidFill>
                  <a:srgbClr val="FF00FF"/>
                </a:solidFill>
                <a:effectLst/>
                <a:ea typeface="Calibri" panose="020F0502020204030204" pitchFamily="34" charset="0"/>
                <a:cs typeface="Calibri" panose="020F0502020204030204" pitchFamily="34" charset="0"/>
              </a:rPr>
              <a:t>		</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Stability and reactivity</a:t>
            </a:r>
            <a:endParaRPr lang="en-US" sz="1400" dirty="0">
              <a:solidFill>
                <a:schemeClr val="tx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Composition/information on ingredients</a:t>
            </a:r>
            <a:r>
              <a:rPr lang="en-US" sz="1400" dirty="0">
                <a:solidFill>
                  <a:srgbClr val="FF00FF"/>
                </a:solidFill>
                <a:effectLst/>
                <a:ea typeface="Calibri" panose="020F0502020204030204" pitchFamily="34" charset="0"/>
                <a:cs typeface="Calibri" panose="020F0502020204030204" pitchFamily="34" charset="0"/>
              </a:rPr>
              <a:t>		</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Toxicological information</a:t>
            </a:r>
            <a:endParaRPr lang="en-US" sz="14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TextBox 6">
            <a:extLst>
              <a:ext uri="{FF2B5EF4-FFF2-40B4-BE49-F238E27FC236}">
                <a16:creationId xmlns:a16="http://schemas.microsoft.com/office/drawing/2014/main" id="{C4ADA570-66B6-2041-9395-E4A4FA87E042}"/>
              </a:ext>
            </a:extLst>
          </p:cNvPr>
          <p:cNvSpPr txBox="1"/>
          <p:nvPr/>
        </p:nvSpPr>
        <p:spPr>
          <a:xfrm>
            <a:off x="8093241" y="1422105"/>
            <a:ext cx="3548071" cy="3200876"/>
          </a:xfrm>
          <a:prstGeom prst="rect">
            <a:avLst/>
          </a:prstGeom>
          <a:noFill/>
          <a:ln>
            <a:solidFill>
              <a:srgbClr val="FF0000"/>
            </a:solidFill>
          </a:ln>
        </p:spPr>
        <p:txBody>
          <a:bodyPr wrap="square" rtlCol="0" anchor="ctr" anchorCtr="1">
            <a:spAutoFit/>
          </a:bodyPr>
          <a:lstStyle/>
          <a:p>
            <a:pPr algn="ctr" defTabSz="301752">
              <a:spcAft>
                <a:spcPts val="600"/>
              </a:spcAft>
            </a:pPr>
            <a:r>
              <a:rPr lang="en-US" altLang="en-US" sz="1400" b="1" u="sng" kern="1200" dirty="0">
                <a:latin typeface="+mn-lt"/>
                <a:ea typeface="+mn-ea"/>
                <a:cs typeface="Arial" panose="020B0604020202020204" pitchFamily="34" charset="0"/>
              </a:rPr>
              <a:t>Safety Data Hotline</a:t>
            </a:r>
          </a:p>
          <a:p>
            <a:pPr marL="188595" indent="-188595" algn="ctr" defTabSz="301752">
              <a:spcAft>
                <a:spcPts val="600"/>
              </a:spcAft>
              <a:buFont typeface="Arial" panose="020B0604020202020204" pitchFamily="34" charset="0"/>
              <a:buChar char="•"/>
            </a:pPr>
            <a:r>
              <a:rPr lang="en-US" altLang="en-US" sz="1400" kern="1200" dirty="0">
                <a:latin typeface="+mn-lt"/>
                <a:ea typeface="+mn-ea"/>
                <a:cs typeface="Arial" panose="020B0604020202020204" pitchFamily="34" charset="0"/>
              </a:rPr>
              <a:t>In addition to the forms available on the Delivered Applications window, they can be obtained by calling the SDS Hotline # 1-800-451-8346.</a:t>
            </a:r>
            <a:endParaRPr lang="en-US" altLang="en-US" sz="1400" kern="1200" dirty="0">
              <a:latin typeface="+mn-lt"/>
              <a:ea typeface="+mn-ea"/>
              <a:cs typeface="+mn-cs"/>
            </a:endParaRPr>
          </a:p>
          <a:p>
            <a:pPr marL="188595" indent="-188595" algn="ctr" defTabSz="301752">
              <a:spcAft>
                <a:spcPts val="600"/>
              </a:spcAft>
              <a:buFont typeface="Arial" panose="020B0604020202020204" pitchFamily="34" charset="0"/>
              <a:buChar char="•"/>
            </a:pPr>
            <a:r>
              <a:rPr lang="en-US" altLang="en-US" sz="1400" kern="1200" dirty="0">
                <a:latin typeface="+mn-lt"/>
                <a:ea typeface="+mn-ea"/>
                <a:cs typeface="+mn-cs"/>
              </a:rPr>
              <a:t>Info to have when calling: Product name and number, Manufacturer Name, Manufacturer Phone Number, and UPC Code.</a:t>
            </a:r>
          </a:p>
          <a:p>
            <a:pPr marL="188595" indent="-188595" algn="ctr" defTabSz="301752">
              <a:spcAft>
                <a:spcPts val="600"/>
              </a:spcAft>
              <a:buFont typeface="Arial" panose="020B0604020202020204" pitchFamily="34" charset="0"/>
              <a:buChar char="•"/>
            </a:pPr>
            <a:r>
              <a:rPr lang="en-US" altLang="en-US" sz="1400" kern="1200" dirty="0">
                <a:latin typeface="+mn-lt"/>
                <a:ea typeface="+mn-ea"/>
                <a:cs typeface="Arial" panose="020B0604020202020204" pitchFamily="34" charset="0"/>
              </a:rPr>
              <a:t>Assistance may also be received from the MIOSHA General Industry Safety and Health Division at (517)284-7750.</a:t>
            </a:r>
          </a:p>
          <a:p>
            <a:pPr lvl="1" algn="ctr">
              <a:spcAft>
                <a:spcPts val="600"/>
              </a:spcAft>
            </a:pPr>
            <a:endParaRPr lang="en-US" altLang="en-US" sz="1400" dirty="0"/>
          </a:p>
        </p:txBody>
      </p:sp>
      <p:sp>
        <p:nvSpPr>
          <p:cNvPr id="8" name="TextBox 7">
            <a:extLst>
              <a:ext uri="{FF2B5EF4-FFF2-40B4-BE49-F238E27FC236}">
                <a16:creationId xmlns:a16="http://schemas.microsoft.com/office/drawing/2014/main" id="{756A444C-1360-DADB-7791-6E6F128339F9}"/>
              </a:ext>
            </a:extLst>
          </p:cNvPr>
          <p:cNvSpPr txBox="1"/>
          <p:nvPr/>
        </p:nvSpPr>
        <p:spPr>
          <a:xfrm>
            <a:off x="8093241" y="4808211"/>
            <a:ext cx="3548072" cy="1615827"/>
          </a:xfrm>
          <a:prstGeom prst="rect">
            <a:avLst/>
          </a:prstGeom>
          <a:noFill/>
          <a:ln>
            <a:solidFill>
              <a:srgbClr val="C00000"/>
            </a:solidFill>
          </a:ln>
        </p:spPr>
        <p:txBody>
          <a:bodyPr wrap="square" rtlCol="0">
            <a:spAutoFit/>
          </a:bodyPr>
          <a:lstStyle/>
          <a:p>
            <a:pPr algn="ctr" defTabSz="301752">
              <a:spcAft>
                <a:spcPts val="600"/>
              </a:spcAft>
            </a:pPr>
            <a:r>
              <a:rPr lang="en-US" sz="1400" b="1" u="sng" kern="1200" dirty="0">
                <a:latin typeface="+mn-lt"/>
                <a:ea typeface="+mn-ea"/>
                <a:cs typeface="+mn-cs"/>
              </a:rPr>
              <a:t>Person responsible for SDS at Oaklawn / Contact information </a:t>
            </a:r>
          </a:p>
          <a:p>
            <a:pPr marL="188595" indent="-188595" algn="ctr" defTabSz="301752">
              <a:spcAft>
                <a:spcPts val="600"/>
              </a:spcAft>
              <a:buFont typeface="Arial" panose="020B0604020202020204" pitchFamily="34" charset="0"/>
              <a:buChar char="•"/>
            </a:pPr>
            <a:r>
              <a:rPr lang="en-US" sz="1400" kern="1200" dirty="0">
                <a:latin typeface="+mn-lt"/>
                <a:ea typeface="+mn-ea"/>
                <a:cs typeface="+mn-cs"/>
              </a:rPr>
              <a:t>Katie Steiner, MSN, RN – Regulatory &amp; Accreditation Manager / Safety Officer</a:t>
            </a:r>
          </a:p>
          <a:p>
            <a:pPr marL="188595" indent="-188595" algn="ctr" defTabSz="301752">
              <a:spcAft>
                <a:spcPts val="600"/>
              </a:spcAft>
              <a:buFont typeface="Arial" panose="020B0604020202020204" pitchFamily="34" charset="0"/>
              <a:buChar char="•"/>
            </a:pPr>
            <a:r>
              <a:rPr lang="en-US" sz="1400" kern="1200" dirty="0">
                <a:latin typeface="+mn-lt"/>
                <a:ea typeface="+mn-ea"/>
                <a:cs typeface="+mn-cs"/>
              </a:rPr>
              <a:t>Email: ksteiner@oaklawnhopsital.com</a:t>
            </a:r>
          </a:p>
          <a:p>
            <a:pPr marL="188595" indent="-188595" algn="ctr" defTabSz="301752">
              <a:spcAft>
                <a:spcPts val="600"/>
              </a:spcAft>
              <a:buFont typeface="Arial" panose="020B0604020202020204" pitchFamily="34" charset="0"/>
              <a:buChar char="•"/>
            </a:pPr>
            <a:r>
              <a:rPr lang="en-US" sz="1400" kern="1200" dirty="0">
                <a:latin typeface="+mn-lt"/>
                <a:ea typeface="+mn-ea"/>
                <a:cs typeface="+mn-cs"/>
              </a:rPr>
              <a:t>Phone: 269-789-4271 x3174</a:t>
            </a:r>
            <a:endParaRPr lang="en-US" sz="2400" dirty="0"/>
          </a:p>
        </p:txBody>
      </p:sp>
      <p:sp>
        <p:nvSpPr>
          <p:cNvPr id="4" name="TextBox 3">
            <a:extLst>
              <a:ext uri="{FF2B5EF4-FFF2-40B4-BE49-F238E27FC236}">
                <a16:creationId xmlns:a16="http://schemas.microsoft.com/office/drawing/2014/main" id="{476F4A8A-6371-6DAB-D1A1-C989E9056736}"/>
              </a:ext>
            </a:extLst>
          </p:cNvPr>
          <p:cNvSpPr txBox="1"/>
          <p:nvPr/>
        </p:nvSpPr>
        <p:spPr>
          <a:xfrm>
            <a:off x="4098760" y="2398692"/>
            <a:ext cx="3548071" cy="3534494"/>
          </a:xfrm>
          <a:prstGeom prst="rect">
            <a:avLst/>
          </a:prstGeom>
          <a:noFill/>
        </p:spPr>
        <p:txBody>
          <a:bodyPr wrap="square">
            <a:spAutoFit/>
          </a:bodyPr>
          <a:lstStyle/>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First aid measures</a:t>
            </a:r>
            <a:r>
              <a:rPr lang="en-US" sz="1400" dirty="0">
                <a:solidFill>
                  <a:srgbClr val="FF00FF"/>
                </a:solidFill>
                <a:effectLst/>
                <a:ea typeface="Calibri" panose="020F0502020204030204" pitchFamily="34" charset="0"/>
                <a:cs typeface="Calibri" panose="020F0502020204030204" pitchFamily="34" charset="0"/>
              </a:rPr>
              <a:t>	</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Ecological information</a:t>
            </a:r>
            <a:endParaRPr lang="en-US" sz="1400" dirty="0">
              <a:solidFill>
                <a:schemeClr val="tx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Fire-fighting measures</a:t>
            </a:r>
            <a:r>
              <a:rPr lang="en-US" sz="1400" dirty="0">
                <a:solidFill>
                  <a:srgbClr val="FF00FF"/>
                </a:solidFill>
                <a:effectLst/>
                <a:ea typeface="Calibri" panose="020F0502020204030204" pitchFamily="34" charset="0"/>
                <a:cs typeface="Calibri" panose="020F0502020204030204" pitchFamily="34" charset="0"/>
              </a:rPr>
              <a:t>	</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Disposal consideration</a:t>
            </a:r>
            <a:r>
              <a:rPr lang="en-US" sz="1400" dirty="0">
                <a:solidFill>
                  <a:srgbClr val="FF00FF"/>
                </a:solidFill>
                <a:effectLst/>
                <a:ea typeface="Calibri" panose="020F0502020204030204" pitchFamily="34" charset="0"/>
                <a:cs typeface="Calibri" panose="020F0502020204030204" pitchFamily="34" charset="0"/>
              </a:rPr>
              <a:t>	</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Accidental release measures</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Transport information</a:t>
            </a:r>
            <a:endParaRPr lang="en-US" sz="1400" dirty="0">
              <a:solidFill>
                <a:schemeClr val="tx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Handling and storage</a:t>
            </a:r>
            <a:r>
              <a:rPr lang="en-US" sz="1400" dirty="0">
                <a:solidFill>
                  <a:srgbClr val="FF00FF"/>
                </a:solidFill>
                <a:effectLst/>
                <a:ea typeface="Calibri" panose="020F0502020204030204" pitchFamily="34" charset="0"/>
                <a:cs typeface="Calibri" panose="020F0502020204030204" pitchFamily="34" charset="0"/>
              </a:rPr>
              <a:t>	</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Regulatory information</a:t>
            </a:r>
            <a:endParaRPr lang="en-US" sz="1400" dirty="0">
              <a:solidFill>
                <a:schemeClr val="tx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Exposure controls/personal protection</a:t>
            </a:r>
            <a:r>
              <a:rPr lang="en-US" sz="1400" dirty="0">
                <a:solidFill>
                  <a:srgbClr val="FF00FF"/>
                </a:solidFill>
                <a:effectLst/>
                <a:ea typeface="Calibri" panose="020F0502020204030204" pitchFamily="34" charset="0"/>
                <a:cs typeface="Calibri" panose="020F0502020204030204" pitchFamily="34" charset="0"/>
              </a:rPr>
              <a:t>	</a:t>
            </a:r>
            <a:endParaRPr lang="en-US" sz="1400" dirty="0">
              <a:solidFill>
                <a:srgbClr val="FF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sz="1400" dirty="0">
                <a:solidFill>
                  <a:schemeClr val="tx1"/>
                </a:solidFill>
                <a:effectLst/>
                <a:ea typeface="Calibri" panose="020F0502020204030204" pitchFamily="34" charset="0"/>
                <a:cs typeface="Calibri" panose="020F0502020204030204" pitchFamily="34" charset="0"/>
              </a:rPr>
              <a:t>Other information</a:t>
            </a:r>
            <a:endParaRPr lang="en-US" sz="1400" dirty="0">
              <a:solidFill>
                <a:schemeClr val="tx1"/>
              </a:solidFill>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74640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BE23E3-24D6-7438-3F3C-42DFA71C800C}"/>
              </a:ext>
            </a:extLst>
          </p:cNvPr>
          <p:cNvSpPr txBox="1"/>
          <p:nvPr/>
        </p:nvSpPr>
        <p:spPr>
          <a:xfrm>
            <a:off x="762000" y="352848"/>
            <a:ext cx="10667998" cy="1002422"/>
          </a:xfrm>
          <a:prstGeom prst="rect">
            <a:avLst/>
          </a:prstGeom>
        </p:spPr>
        <p:txBody>
          <a:bodyPr vert="horz" lIns="91440" tIns="45720" rIns="91440" bIns="45720" rtlCol="0" anchor="ctr" anchorCtr="0">
            <a:normAutofit/>
          </a:bodyPr>
          <a:lstStyle/>
          <a:p>
            <a:pPr defTabSz="914400">
              <a:lnSpc>
                <a:spcPct val="90000"/>
              </a:lnSpc>
              <a:spcBef>
                <a:spcPct val="0"/>
              </a:spcBef>
              <a:spcAft>
                <a:spcPts val="600"/>
              </a:spcAft>
            </a:pPr>
            <a:r>
              <a:rPr lang="en-US" sz="5000" b="1" i="0" kern="1200" baseline="0">
                <a:solidFill>
                  <a:schemeClr val="tx1">
                    <a:lumMod val="85000"/>
                    <a:lumOff val="15000"/>
                  </a:schemeClr>
                </a:solidFill>
                <a:latin typeface="+mj-lt"/>
                <a:ea typeface="+mj-ea"/>
                <a:cs typeface="+mj-cs"/>
              </a:rPr>
              <a:t>Chemical Labeling</a:t>
            </a:r>
          </a:p>
        </p:txBody>
      </p:sp>
      <p:pic>
        <p:nvPicPr>
          <p:cNvPr id="6" name="Picture 5" descr="compliance-c24-graphic-placeholder">
            <a:extLst>
              <a:ext uri="{FF2B5EF4-FFF2-40B4-BE49-F238E27FC236}">
                <a16:creationId xmlns:a16="http://schemas.microsoft.com/office/drawing/2014/main" id="{06B419E0-9386-39FF-58AA-25C87EDE11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0634" y="2612104"/>
            <a:ext cx="2581273" cy="2765649"/>
          </a:xfrm>
          <a:prstGeom prst="rect">
            <a:avLst/>
          </a:prstGeom>
          <a:solidFill>
            <a:srgbClr val="FFFFFF"/>
          </a:solidFill>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35D23C7-FD6F-C510-DFAA-3225B768C5E7}"/>
              </a:ext>
            </a:extLst>
          </p:cNvPr>
          <p:cNvSpPr txBox="1"/>
          <p:nvPr/>
        </p:nvSpPr>
        <p:spPr>
          <a:xfrm>
            <a:off x="762000" y="1534886"/>
            <a:ext cx="7829550" cy="4275365"/>
          </a:xfrm>
          <a:prstGeom prst="rect">
            <a:avLst/>
          </a:prstGeom>
        </p:spPr>
        <p:txBody>
          <a:bodyPr vert="horz" lIns="91440" tIns="45720" rIns="91440" bIns="45720" rtlCol="0">
            <a:normAutofit/>
          </a:bodyPr>
          <a:lstStyle/>
          <a:p>
            <a:pPr marL="283464" indent="-283464" defTabSz="914400">
              <a:lnSpc>
                <a:spcPct val="102000"/>
              </a:lnSpc>
              <a:spcBef>
                <a:spcPts val="900"/>
              </a:spcBef>
              <a:spcAft>
                <a:spcPts val="237"/>
              </a:spcAft>
              <a:buFont typeface="Arial" panose="020B0604020202020204" pitchFamily="34" charset="0"/>
              <a:buChar char="•"/>
            </a:pPr>
            <a:r>
              <a:rPr lang="en-US" altLang="en-US" sz="1600" b="1" i="1" kern="1200" baseline="0" dirty="0">
                <a:solidFill>
                  <a:schemeClr val="tx1">
                    <a:lumMod val="85000"/>
                    <a:lumOff val="15000"/>
                  </a:schemeClr>
                </a:solidFill>
                <a:latin typeface="+mn-lt"/>
                <a:ea typeface="+mn-ea"/>
                <a:cs typeface="+mn-cs"/>
              </a:rPr>
              <a:t>Chemicals must be labeled with:  </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Common name</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Chemical name</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Fire, spill, and leak instructions</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Handling and storage instructions</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Hazard statement explaining the physical and health hazards of the chemical</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Instructions in case of exposure</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Name, address, and phone number of the manufacturer</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Precautions to be taken when working with the chemical</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Signal word (such as </a:t>
            </a:r>
            <a:r>
              <a:rPr lang="en-US" altLang="en-US" sz="1600" i="1" kern="1200" baseline="0" dirty="0">
                <a:solidFill>
                  <a:schemeClr val="tx1">
                    <a:lumMod val="85000"/>
                    <a:lumOff val="15000"/>
                  </a:schemeClr>
                </a:solidFill>
                <a:latin typeface="+mn-lt"/>
                <a:ea typeface="+mn-ea"/>
                <a:cs typeface="+mn-cs"/>
              </a:rPr>
              <a:t>warning, caution</a:t>
            </a:r>
            <a:r>
              <a:rPr lang="en-US" altLang="en-US" sz="1600" kern="1200" baseline="0" dirty="0">
                <a:solidFill>
                  <a:schemeClr val="tx1">
                    <a:lumMod val="85000"/>
                    <a:lumOff val="15000"/>
                  </a:schemeClr>
                </a:solidFill>
                <a:latin typeface="+mn-lt"/>
                <a:ea typeface="+mn-ea"/>
                <a:cs typeface="+mn-cs"/>
              </a:rPr>
              <a:t>, or </a:t>
            </a:r>
            <a:r>
              <a:rPr lang="en-US" altLang="en-US" sz="1600" i="1" kern="1200" baseline="0" dirty="0">
                <a:solidFill>
                  <a:schemeClr val="tx1">
                    <a:lumMod val="85000"/>
                    <a:lumOff val="15000"/>
                  </a:schemeClr>
                </a:solidFill>
                <a:latin typeface="+mn-lt"/>
                <a:ea typeface="+mn-ea"/>
                <a:cs typeface="+mn-cs"/>
              </a:rPr>
              <a:t>danger)</a:t>
            </a:r>
          </a:p>
          <a:p>
            <a:pPr marL="283464" indent="-283464" defTabSz="914400">
              <a:lnSpc>
                <a:spcPct val="102000"/>
              </a:lnSpc>
              <a:spcBef>
                <a:spcPts val="900"/>
              </a:spcBef>
              <a:spcAft>
                <a:spcPts val="237"/>
              </a:spcAft>
              <a:buFont typeface="Arial" panose="020B0604020202020204" pitchFamily="34" charset="0"/>
              <a:buChar char="•"/>
            </a:pPr>
            <a:r>
              <a:rPr lang="en-US" altLang="en-US" sz="1600" kern="1200" baseline="0" dirty="0">
                <a:solidFill>
                  <a:schemeClr val="tx1">
                    <a:lumMod val="85000"/>
                    <a:lumOff val="15000"/>
                  </a:schemeClr>
                </a:solidFill>
                <a:latin typeface="+mn-lt"/>
                <a:ea typeface="+mn-ea"/>
                <a:cs typeface="+mn-cs"/>
              </a:rPr>
              <a:t>Pictograms</a:t>
            </a:r>
          </a:p>
        </p:txBody>
      </p:sp>
      <p:sp>
        <p:nvSpPr>
          <p:cNvPr id="8" name="TextBox 7">
            <a:extLst>
              <a:ext uri="{FF2B5EF4-FFF2-40B4-BE49-F238E27FC236}">
                <a16:creationId xmlns:a16="http://schemas.microsoft.com/office/drawing/2014/main" id="{9CE88D1D-7342-3449-BB7B-FC13A0A48896}"/>
              </a:ext>
            </a:extLst>
          </p:cNvPr>
          <p:cNvSpPr txBox="1"/>
          <p:nvPr/>
        </p:nvSpPr>
        <p:spPr>
          <a:xfrm>
            <a:off x="7451934" y="1407008"/>
            <a:ext cx="4278306" cy="1077218"/>
          </a:xfrm>
          <a:prstGeom prst="rect">
            <a:avLst/>
          </a:prstGeom>
          <a:noFill/>
        </p:spPr>
        <p:txBody>
          <a:bodyPr wrap="square">
            <a:spAutoFit/>
          </a:bodyPr>
          <a:lstStyle/>
          <a:p>
            <a:pPr marL="0" indent="0" algn="ctr" defTabSz="722160">
              <a:spcBef>
                <a:spcPts val="1106"/>
              </a:spcBef>
              <a:spcAft>
                <a:spcPts val="158"/>
              </a:spcAft>
              <a:buNone/>
            </a:pPr>
            <a:r>
              <a:rPr lang="en-US" altLang="en-US" sz="1600" kern="1200" spc="8" baseline="0" dirty="0">
                <a:solidFill>
                  <a:schemeClr val="tx1"/>
                </a:solidFill>
                <a:latin typeface="+mn-lt"/>
                <a:ea typeface="+mn-ea"/>
                <a:cs typeface="Arial" panose="020B0604020202020204" pitchFamily="34" charset="0"/>
              </a:rPr>
              <a:t>All hazardous chemical containers must have labels so that the content can easily be identified and to let employees know about any hazard warnings.</a:t>
            </a:r>
          </a:p>
        </p:txBody>
      </p:sp>
    </p:spTree>
    <p:custDataLst>
      <p:tags r:id="rId1"/>
    </p:custDataLst>
    <p:extLst>
      <p:ext uri="{BB962C8B-B14F-4D97-AF65-F5344CB8AC3E}">
        <p14:creationId xmlns:p14="http://schemas.microsoft.com/office/powerpoint/2010/main" val="762574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AD274-1053-1945-C65E-FE3EB4C904EF}"/>
              </a:ext>
            </a:extLst>
          </p:cNvPr>
          <p:cNvSpPr txBox="1"/>
          <p:nvPr/>
        </p:nvSpPr>
        <p:spPr>
          <a:xfrm>
            <a:off x="670956" y="25365"/>
            <a:ext cx="4824497" cy="2400657"/>
          </a:xfrm>
          <a:prstGeom prst="rect">
            <a:avLst/>
          </a:prstGeom>
          <a:noFill/>
        </p:spPr>
        <p:txBody>
          <a:bodyPr wrap="square">
            <a:spAutoFit/>
          </a:bodyPr>
          <a:lstStyle/>
          <a:p>
            <a:r>
              <a:rPr lang="en-US" altLang="en-US" sz="5000" b="1" dirty="0"/>
              <a:t>Hazardous Material Placard Systems </a:t>
            </a:r>
            <a:endParaRPr lang="en-US" sz="5000" b="1" dirty="0"/>
          </a:p>
        </p:txBody>
      </p:sp>
      <p:pic>
        <p:nvPicPr>
          <p:cNvPr id="4" name="Picture 3" descr="A diagram of hazard&#10;&#10;Description automatically generated">
            <a:extLst>
              <a:ext uri="{FF2B5EF4-FFF2-40B4-BE49-F238E27FC236}">
                <a16:creationId xmlns:a16="http://schemas.microsoft.com/office/drawing/2014/main" id="{5E600BC7-A6AA-3039-8B74-E8FC6CFA8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763" y="2426021"/>
            <a:ext cx="2159474" cy="2117366"/>
          </a:xfrm>
          <a:prstGeom prst="rect">
            <a:avLst/>
          </a:prstGeom>
        </p:spPr>
      </p:pic>
      <p:sp>
        <p:nvSpPr>
          <p:cNvPr id="7" name="TextBox 6">
            <a:extLst>
              <a:ext uri="{FF2B5EF4-FFF2-40B4-BE49-F238E27FC236}">
                <a16:creationId xmlns:a16="http://schemas.microsoft.com/office/drawing/2014/main" id="{028AAC42-04C8-8313-F94A-DCDF57CC7A74}"/>
              </a:ext>
            </a:extLst>
          </p:cNvPr>
          <p:cNvSpPr txBox="1"/>
          <p:nvPr/>
        </p:nvSpPr>
        <p:spPr>
          <a:xfrm>
            <a:off x="5746534" y="927595"/>
            <a:ext cx="5955621" cy="5809283"/>
          </a:xfrm>
          <a:prstGeom prst="rect">
            <a:avLst/>
          </a:prstGeom>
          <a:solidFill>
            <a:schemeClr val="tx1"/>
          </a:solidFill>
        </p:spPr>
        <p:txBody>
          <a:bodyPr wrap="square">
            <a:spAutoFit/>
          </a:bodyPr>
          <a:lstStyle/>
          <a:p>
            <a:pPr marL="0" indent="0" defTabSz="676453">
              <a:spcBef>
                <a:spcPts val="1036"/>
              </a:spcBef>
              <a:spcAft>
                <a:spcPts val="148"/>
              </a:spcAft>
              <a:buClr>
                <a:srgbClr val="FFFF00"/>
              </a:buClr>
              <a:buNone/>
            </a:pPr>
            <a:r>
              <a:rPr lang="en-US" altLang="en-US" sz="1300" b="1" i="1" kern="1200" spc="7" baseline="0" dirty="0">
                <a:solidFill>
                  <a:schemeClr val="bg1"/>
                </a:solidFill>
                <a:latin typeface="+mn-lt"/>
                <a:ea typeface="+mn-ea"/>
                <a:cs typeface="Arial" panose="020B0604020202020204" pitchFamily="34" charset="0"/>
              </a:rPr>
              <a:t>The labeling on the different placards is as follows</a:t>
            </a:r>
            <a:r>
              <a:rPr lang="en-US" altLang="en-US" sz="1300" kern="1200" spc="7" baseline="0" dirty="0">
                <a:solidFill>
                  <a:schemeClr val="bg1"/>
                </a:solidFill>
                <a:latin typeface="+mn-lt"/>
                <a:ea typeface="+mn-ea"/>
                <a:cs typeface="Arial" panose="020B0604020202020204" pitchFamily="34" charset="0"/>
              </a:rPr>
              <a:t>:</a:t>
            </a:r>
          </a:p>
          <a:p>
            <a:pPr marL="338227" lvl="1" indent="-135291" defTabSz="676453">
              <a:spcBef>
                <a:spcPts val="222"/>
              </a:spcBef>
              <a:spcAft>
                <a:spcPts val="222"/>
              </a:spcAft>
              <a:buClr>
                <a:srgbClr val="FF0000"/>
              </a:buClr>
              <a:buFont typeface="Wingdings" panose="05000000000000000000" pitchFamily="2" charset="2"/>
              <a:buChar char="§"/>
            </a:pPr>
            <a:r>
              <a:rPr lang="en-US" altLang="en-US" sz="1300" kern="1200" dirty="0">
                <a:solidFill>
                  <a:srgbClr val="FF0000"/>
                </a:solidFill>
                <a:latin typeface="+mn-lt"/>
                <a:ea typeface="+mn-ea"/>
                <a:cs typeface="Arial" panose="020B0604020202020204" pitchFamily="34" charset="0"/>
              </a:rPr>
              <a:t>Flammability hazards are signified with a </a:t>
            </a:r>
            <a:r>
              <a:rPr lang="en-US" altLang="en-US" sz="1300" b="1" kern="1200" dirty="0">
                <a:solidFill>
                  <a:srgbClr val="FF0000"/>
                </a:solidFill>
                <a:latin typeface="+mn-lt"/>
                <a:ea typeface="+mn-ea"/>
                <a:cs typeface="Arial" panose="020B0604020202020204" pitchFamily="34" charset="0"/>
              </a:rPr>
              <a:t>red</a:t>
            </a:r>
            <a:r>
              <a:rPr lang="en-US" altLang="en-US" sz="1300" kern="1200" dirty="0">
                <a:solidFill>
                  <a:srgbClr val="FF0000"/>
                </a:solidFill>
                <a:latin typeface="+mn-lt"/>
                <a:ea typeface="+mn-ea"/>
                <a:cs typeface="Arial" panose="020B0604020202020204" pitchFamily="34" charset="0"/>
              </a:rPr>
              <a:t> diamond.</a:t>
            </a:r>
          </a:p>
          <a:p>
            <a:pPr marL="947034" lvl="4" indent="-135291" defTabSz="676453">
              <a:spcBef>
                <a:spcPts val="222"/>
              </a:spcBef>
              <a:spcAft>
                <a:spcPts val="222"/>
              </a:spcAft>
              <a:buClr>
                <a:srgbClr val="FF0000"/>
              </a:buClr>
              <a:buFont typeface="Wingdings" panose="05000000000000000000" pitchFamily="2" charset="2"/>
              <a:buChar char="§"/>
            </a:pPr>
            <a:r>
              <a:rPr lang="en-US" altLang="en-US" sz="1300" kern="1200" dirty="0">
                <a:solidFill>
                  <a:srgbClr val="FF0000"/>
                </a:solidFill>
                <a:latin typeface="+mn-lt"/>
                <a:ea typeface="+mn-ea"/>
                <a:cs typeface="Arial" panose="020B0604020202020204" pitchFamily="34" charset="0"/>
              </a:rPr>
              <a:t>4 – Will vaporized and readily burn at normal temperatures</a:t>
            </a:r>
          </a:p>
          <a:p>
            <a:pPr marL="947034" lvl="4" indent="-135291" defTabSz="676453">
              <a:spcBef>
                <a:spcPts val="222"/>
              </a:spcBef>
              <a:spcAft>
                <a:spcPts val="222"/>
              </a:spcAft>
              <a:buClr>
                <a:srgbClr val="FF0000"/>
              </a:buClr>
              <a:buFont typeface="Wingdings" panose="05000000000000000000" pitchFamily="2" charset="2"/>
              <a:buChar char="§"/>
            </a:pPr>
            <a:r>
              <a:rPr lang="en-US" altLang="en-US" sz="1300" kern="1200" dirty="0">
                <a:solidFill>
                  <a:srgbClr val="FF0000"/>
                </a:solidFill>
                <a:latin typeface="+mn-lt"/>
                <a:ea typeface="+mn-ea"/>
                <a:cs typeface="Arial" panose="020B0604020202020204" pitchFamily="34" charset="0"/>
              </a:rPr>
              <a:t>3 – Can be ignited under almost all ambient temperatures</a:t>
            </a:r>
          </a:p>
          <a:p>
            <a:pPr marL="947034" lvl="4" indent="-135291" defTabSz="676453">
              <a:spcBef>
                <a:spcPts val="222"/>
              </a:spcBef>
              <a:spcAft>
                <a:spcPts val="222"/>
              </a:spcAft>
              <a:buClr>
                <a:srgbClr val="FF0000"/>
              </a:buClr>
              <a:buFont typeface="Wingdings" panose="05000000000000000000" pitchFamily="2" charset="2"/>
              <a:buChar char="§"/>
            </a:pPr>
            <a:r>
              <a:rPr lang="en-US" altLang="en-US" sz="1300" kern="1200" dirty="0">
                <a:solidFill>
                  <a:srgbClr val="FF0000"/>
                </a:solidFill>
                <a:latin typeface="+mn-lt"/>
                <a:ea typeface="+mn-ea"/>
                <a:cs typeface="Arial" panose="020B0604020202020204" pitchFamily="34" charset="0"/>
              </a:rPr>
              <a:t>2 – Must be heated or high ambient temperature to burn</a:t>
            </a:r>
          </a:p>
          <a:p>
            <a:pPr marL="947034" lvl="4" indent="-135291" defTabSz="676453">
              <a:spcBef>
                <a:spcPts val="222"/>
              </a:spcBef>
              <a:spcAft>
                <a:spcPts val="222"/>
              </a:spcAft>
              <a:buClr>
                <a:srgbClr val="FF0000"/>
              </a:buClr>
              <a:buFont typeface="Wingdings" panose="05000000000000000000" pitchFamily="2" charset="2"/>
              <a:buChar char="§"/>
            </a:pPr>
            <a:r>
              <a:rPr lang="en-US" altLang="en-US" sz="1300" kern="1200" dirty="0">
                <a:solidFill>
                  <a:srgbClr val="FF0000"/>
                </a:solidFill>
                <a:latin typeface="+mn-lt"/>
                <a:ea typeface="+mn-ea"/>
                <a:cs typeface="Arial" panose="020B0604020202020204" pitchFamily="34" charset="0"/>
              </a:rPr>
              <a:t>1 – Must be preheated before ignition can occur</a:t>
            </a:r>
          </a:p>
          <a:p>
            <a:pPr marL="947034" lvl="4" indent="-135291" defTabSz="676453">
              <a:spcBef>
                <a:spcPts val="222"/>
              </a:spcBef>
              <a:spcAft>
                <a:spcPts val="222"/>
              </a:spcAft>
              <a:buClr>
                <a:srgbClr val="FF0000"/>
              </a:buClr>
              <a:buFont typeface="Wingdings" panose="05000000000000000000" pitchFamily="2" charset="2"/>
              <a:buChar char="§"/>
            </a:pPr>
            <a:r>
              <a:rPr lang="en-US" altLang="en-US" sz="1300" kern="1200" dirty="0">
                <a:solidFill>
                  <a:srgbClr val="FF0000"/>
                </a:solidFill>
                <a:latin typeface="+mn-lt"/>
                <a:ea typeface="+mn-ea"/>
                <a:cs typeface="Arial" panose="020B0604020202020204" pitchFamily="34" charset="0"/>
              </a:rPr>
              <a:t>0 – Will not burn</a:t>
            </a:r>
          </a:p>
          <a:p>
            <a:pPr marL="338227" lvl="1" indent="-135291" defTabSz="676453">
              <a:spcBef>
                <a:spcPts val="222"/>
              </a:spcBef>
              <a:spcAft>
                <a:spcPts val="222"/>
              </a:spcAft>
              <a:buClr>
                <a:srgbClr val="FFFF00"/>
              </a:buClr>
              <a:buFont typeface="Wingdings" panose="05000000000000000000" pitchFamily="2" charset="2"/>
              <a:buChar char="§"/>
            </a:pPr>
            <a:r>
              <a:rPr lang="en-US" altLang="en-US" sz="1300" kern="1200" dirty="0">
                <a:solidFill>
                  <a:srgbClr val="FFFF00"/>
                </a:solidFill>
                <a:latin typeface="+mn-lt"/>
                <a:ea typeface="+mn-ea"/>
                <a:cs typeface="Arial" panose="020B0604020202020204" pitchFamily="34" charset="0"/>
              </a:rPr>
              <a:t>Instability are indicated by a yellow diamond.</a:t>
            </a:r>
          </a:p>
          <a:p>
            <a:pPr marL="947034" lvl="4" indent="-135291" defTabSz="676453">
              <a:spcBef>
                <a:spcPts val="222"/>
              </a:spcBef>
              <a:spcAft>
                <a:spcPts val="222"/>
              </a:spcAft>
              <a:buClr>
                <a:srgbClr val="FFFF00"/>
              </a:buClr>
              <a:buFont typeface="Wingdings" panose="05000000000000000000" pitchFamily="2" charset="2"/>
              <a:buChar char="§"/>
            </a:pPr>
            <a:r>
              <a:rPr lang="en-US" altLang="en-US" sz="1300" kern="1200" dirty="0">
                <a:solidFill>
                  <a:srgbClr val="FFFF00"/>
                </a:solidFill>
                <a:latin typeface="+mn-lt"/>
                <a:ea typeface="+mn-ea"/>
                <a:cs typeface="Arial" panose="020B0604020202020204" pitchFamily="34" charset="0"/>
              </a:rPr>
              <a:t>4 – May explode at normal temperatures and pressures</a:t>
            </a:r>
          </a:p>
          <a:p>
            <a:pPr marL="947034" lvl="4" indent="-135291" defTabSz="676453">
              <a:spcBef>
                <a:spcPts val="222"/>
              </a:spcBef>
              <a:spcAft>
                <a:spcPts val="222"/>
              </a:spcAft>
              <a:buClr>
                <a:srgbClr val="FFFF00"/>
              </a:buClr>
              <a:buFont typeface="Wingdings" panose="05000000000000000000" pitchFamily="2" charset="2"/>
              <a:buChar char="§"/>
            </a:pPr>
            <a:r>
              <a:rPr lang="en-US" altLang="en-US" sz="1300" kern="1200" dirty="0">
                <a:solidFill>
                  <a:srgbClr val="FFFF00"/>
                </a:solidFill>
                <a:latin typeface="+mn-lt"/>
                <a:ea typeface="+mn-ea"/>
                <a:cs typeface="Arial" panose="020B0604020202020204" pitchFamily="34" charset="0"/>
              </a:rPr>
              <a:t>3 – May explode at high temperature or shock</a:t>
            </a:r>
          </a:p>
          <a:p>
            <a:pPr marL="947034" lvl="4" indent="-135291" defTabSz="676453">
              <a:spcBef>
                <a:spcPts val="222"/>
              </a:spcBef>
              <a:spcAft>
                <a:spcPts val="222"/>
              </a:spcAft>
              <a:buClr>
                <a:srgbClr val="FFFF00"/>
              </a:buClr>
              <a:buFont typeface="Wingdings" panose="05000000000000000000" pitchFamily="2" charset="2"/>
              <a:buChar char="§"/>
            </a:pPr>
            <a:r>
              <a:rPr lang="en-US" altLang="en-US" sz="1300" kern="1200" dirty="0">
                <a:solidFill>
                  <a:srgbClr val="FFFF00"/>
                </a:solidFill>
                <a:latin typeface="+mn-lt"/>
                <a:ea typeface="+mn-ea"/>
                <a:cs typeface="Arial" panose="020B0604020202020204" pitchFamily="34" charset="0"/>
              </a:rPr>
              <a:t>2 – Violent chemical change at high temperatures or pressures</a:t>
            </a:r>
          </a:p>
          <a:p>
            <a:pPr marL="947034" lvl="4" indent="-135291" defTabSz="676453">
              <a:spcBef>
                <a:spcPts val="222"/>
              </a:spcBef>
              <a:spcAft>
                <a:spcPts val="222"/>
              </a:spcAft>
              <a:buClr>
                <a:srgbClr val="FFFF00"/>
              </a:buClr>
              <a:buFont typeface="Wingdings" panose="05000000000000000000" pitchFamily="2" charset="2"/>
              <a:buChar char="§"/>
            </a:pPr>
            <a:r>
              <a:rPr lang="en-US" altLang="en-US" sz="1300" kern="1200" dirty="0">
                <a:solidFill>
                  <a:srgbClr val="FFFF00"/>
                </a:solidFill>
                <a:latin typeface="+mn-lt"/>
                <a:ea typeface="+mn-ea"/>
                <a:cs typeface="Arial" panose="020B0604020202020204" pitchFamily="34" charset="0"/>
              </a:rPr>
              <a:t>1 – Normally stable. High temperatures make unstable</a:t>
            </a:r>
          </a:p>
          <a:p>
            <a:pPr marL="947034" lvl="4" indent="-135291" defTabSz="676453">
              <a:spcBef>
                <a:spcPts val="222"/>
              </a:spcBef>
              <a:spcAft>
                <a:spcPts val="222"/>
              </a:spcAft>
              <a:buClr>
                <a:srgbClr val="FFFF00"/>
              </a:buClr>
              <a:buFont typeface="Wingdings" panose="05000000000000000000" pitchFamily="2" charset="2"/>
              <a:buChar char="§"/>
            </a:pPr>
            <a:r>
              <a:rPr lang="en-US" altLang="en-US" sz="1300" kern="1200" dirty="0">
                <a:solidFill>
                  <a:srgbClr val="FFFF00"/>
                </a:solidFill>
                <a:latin typeface="+mn-lt"/>
                <a:ea typeface="+mn-ea"/>
                <a:cs typeface="Arial" panose="020B0604020202020204" pitchFamily="34" charset="0"/>
              </a:rPr>
              <a:t>0 - Stable</a:t>
            </a:r>
          </a:p>
          <a:p>
            <a:pPr marL="338227" lvl="1" indent="-135291" defTabSz="676453">
              <a:spcBef>
                <a:spcPts val="222"/>
              </a:spcBef>
              <a:spcAft>
                <a:spcPts val="222"/>
              </a:spcAft>
              <a:buFont typeface="Wingdings" panose="05000000000000000000" pitchFamily="2" charset="2"/>
              <a:buChar char="§"/>
            </a:pPr>
            <a:r>
              <a:rPr lang="en-US" altLang="en-US" sz="1300" kern="1200" dirty="0">
                <a:solidFill>
                  <a:schemeClr val="bg1"/>
                </a:solidFill>
                <a:latin typeface="+mn-lt"/>
                <a:ea typeface="+mn-ea"/>
                <a:cs typeface="+mn-cs"/>
              </a:rPr>
              <a:t>Specialized chemical hazards are signified with a white diamond.</a:t>
            </a:r>
          </a:p>
          <a:p>
            <a:pPr marL="947034" lvl="4" indent="-135291" defTabSz="676453">
              <a:spcBef>
                <a:spcPts val="222"/>
              </a:spcBef>
              <a:spcAft>
                <a:spcPts val="222"/>
              </a:spcAft>
              <a:buFont typeface="Wingdings" panose="05000000000000000000" pitchFamily="2" charset="2"/>
              <a:buChar char="§"/>
            </a:pPr>
            <a:r>
              <a:rPr lang="en-US" altLang="en-US" sz="1300" kern="1200" dirty="0">
                <a:solidFill>
                  <a:schemeClr val="bg1"/>
                </a:solidFill>
                <a:latin typeface="+mn-lt"/>
                <a:ea typeface="+mn-ea"/>
                <a:cs typeface="+mn-cs"/>
              </a:rPr>
              <a:t>OX – Oxidizing</a:t>
            </a:r>
          </a:p>
          <a:p>
            <a:pPr marL="947034" lvl="4" indent="-135291" defTabSz="676453">
              <a:spcBef>
                <a:spcPts val="222"/>
              </a:spcBef>
              <a:spcAft>
                <a:spcPts val="222"/>
              </a:spcAft>
              <a:buFont typeface="Wingdings" panose="05000000000000000000" pitchFamily="2" charset="2"/>
              <a:buChar char="§"/>
            </a:pPr>
            <a:r>
              <a:rPr lang="en-US" altLang="en-US" sz="1300" kern="1200" dirty="0">
                <a:solidFill>
                  <a:schemeClr val="bg1"/>
                </a:solidFill>
                <a:latin typeface="+mn-lt"/>
                <a:ea typeface="+mn-ea"/>
                <a:cs typeface="+mn-cs"/>
              </a:rPr>
              <a:t>SA – Simple asphyxiants</a:t>
            </a:r>
          </a:p>
          <a:p>
            <a:pPr marL="947034" lvl="4" indent="-135291" defTabSz="676453">
              <a:spcBef>
                <a:spcPts val="222"/>
              </a:spcBef>
              <a:spcAft>
                <a:spcPts val="222"/>
              </a:spcAft>
              <a:buFont typeface="Wingdings" panose="05000000000000000000" pitchFamily="2" charset="2"/>
              <a:buChar char="§"/>
            </a:pPr>
            <a:r>
              <a:rPr lang="en-US" altLang="en-US" sz="1300" kern="1200" dirty="0">
                <a:solidFill>
                  <a:schemeClr val="bg1"/>
                </a:solidFill>
                <a:latin typeface="+mn-lt"/>
                <a:ea typeface="+mn-ea"/>
                <a:cs typeface="+mn-cs"/>
              </a:rPr>
              <a:t>W – Reacts violently or explosively with water</a:t>
            </a:r>
          </a:p>
          <a:p>
            <a:pPr marL="338227" lvl="1" indent="-135291" defTabSz="676453">
              <a:spcBef>
                <a:spcPts val="222"/>
              </a:spcBef>
              <a:spcAft>
                <a:spcPts val="222"/>
              </a:spcAft>
              <a:buClr>
                <a:srgbClr val="00B0F0"/>
              </a:buClr>
              <a:buFont typeface="Wingdings" panose="05000000000000000000" pitchFamily="2" charset="2"/>
              <a:buChar char="§"/>
            </a:pPr>
            <a:r>
              <a:rPr lang="en-US" altLang="en-US" sz="1300" kern="1200" dirty="0">
                <a:solidFill>
                  <a:srgbClr val="00B0F0"/>
                </a:solidFill>
                <a:latin typeface="+mn-lt"/>
                <a:ea typeface="+mn-ea"/>
                <a:cs typeface="+mn-cs"/>
              </a:rPr>
              <a:t>Health hazard rating is indicated in the blue diamond</a:t>
            </a:r>
          </a:p>
          <a:p>
            <a:pPr marL="947034" lvl="4" indent="-135291" defTabSz="676453">
              <a:spcBef>
                <a:spcPts val="222"/>
              </a:spcBef>
              <a:spcAft>
                <a:spcPts val="222"/>
              </a:spcAft>
              <a:buClr>
                <a:srgbClr val="00B0F0"/>
              </a:buClr>
              <a:buFont typeface="Wingdings" panose="05000000000000000000" pitchFamily="2" charset="2"/>
              <a:buChar char="§"/>
            </a:pPr>
            <a:r>
              <a:rPr lang="en-US" altLang="en-US" sz="1300" kern="1200" dirty="0">
                <a:solidFill>
                  <a:srgbClr val="00B0F0"/>
                </a:solidFill>
                <a:latin typeface="+mn-lt"/>
                <a:ea typeface="+mn-ea"/>
                <a:cs typeface="+mn-cs"/>
              </a:rPr>
              <a:t>4 – Can be lethal</a:t>
            </a:r>
          </a:p>
          <a:p>
            <a:pPr marL="947034" lvl="4" indent="-135291" defTabSz="676453">
              <a:spcBef>
                <a:spcPts val="222"/>
              </a:spcBef>
              <a:spcAft>
                <a:spcPts val="222"/>
              </a:spcAft>
              <a:buClr>
                <a:srgbClr val="00B0F0"/>
              </a:buClr>
              <a:buFont typeface="Wingdings" panose="05000000000000000000" pitchFamily="2" charset="2"/>
              <a:buChar char="§"/>
            </a:pPr>
            <a:r>
              <a:rPr lang="en-US" altLang="en-US" sz="1300" kern="1200" dirty="0">
                <a:solidFill>
                  <a:srgbClr val="00B0F0"/>
                </a:solidFill>
                <a:latin typeface="+mn-lt"/>
                <a:ea typeface="+mn-ea"/>
                <a:cs typeface="+mn-cs"/>
              </a:rPr>
              <a:t>3 – Can cause serious or permanent injury</a:t>
            </a:r>
          </a:p>
          <a:p>
            <a:pPr marL="947034" lvl="4" indent="-135291" defTabSz="676453">
              <a:spcBef>
                <a:spcPts val="222"/>
              </a:spcBef>
              <a:spcAft>
                <a:spcPts val="222"/>
              </a:spcAft>
              <a:buClr>
                <a:srgbClr val="00B0F0"/>
              </a:buClr>
              <a:buFont typeface="Wingdings" panose="05000000000000000000" pitchFamily="2" charset="2"/>
              <a:buChar char="§"/>
            </a:pPr>
            <a:r>
              <a:rPr lang="en-US" altLang="en-US" sz="1300" kern="1200" dirty="0">
                <a:solidFill>
                  <a:srgbClr val="00B0F0"/>
                </a:solidFill>
                <a:latin typeface="+mn-lt"/>
                <a:ea typeface="+mn-ea"/>
                <a:cs typeface="+mn-cs"/>
              </a:rPr>
              <a:t>2 – Can cause temporary incapacitation or residual injury</a:t>
            </a:r>
          </a:p>
          <a:p>
            <a:pPr marL="947034" lvl="4" indent="-135291" defTabSz="676453">
              <a:spcBef>
                <a:spcPts val="222"/>
              </a:spcBef>
              <a:spcAft>
                <a:spcPts val="222"/>
              </a:spcAft>
              <a:buClr>
                <a:srgbClr val="00B0F0"/>
              </a:buClr>
              <a:buFont typeface="Wingdings" panose="05000000000000000000" pitchFamily="2" charset="2"/>
              <a:buChar char="§"/>
            </a:pPr>
            <a:r>
              <a:rPr lang="en-US" altLang="en-US" sz="1300" kern="1200" dirty="0">
                <a:solidFill>
                  <a:srgbClr val="00B0F0"/>
                </a:solidFill>
                <a:latin typeface="+mn-lt"/>
                <a:ea typeface="+mn-ea"/>
                <a:cs typeface="+mn-cs"/>
              </a:rPr>
              <a:t>1 – Can cause significant irritation</a:t>
            </a:r>
          </a:p>
          <a:p>
            <a:pPr marL="947034" lvl="4" indent="-135291" defTabSz="676453">
              <a:spcBef>
                <a:spcPts val="222"/>
              </a:spcBef>
              <a:spcAft>
                <a:spcPts val="222"/>
              </a:spcAft>
              <a:buClr>
                <a:srgbClr val="00B0F0"/>
              </a:buClr>
              <a:buFont typeface="Wingdings" panose="05000000000000000000" pitchFamily="2" charset="2"/>
              <a:buChar char="§"/>
            </a:pPr>
            <a:r>
              <a:rPr lang="en-US" altLang="en-US" sz="1300" kern="1200" dirty="0">
                <a:solidFill>
                  <a:srgbClr val="00B0F0"/>
                </a:solidFill>
              </a:rPr>
              <a:t>0 – No hazard</a:t>
            </a:r>
            <a:endParaRPr lang="en-US" sz="1300" dirty="0"/>
          </a:p>
        </p:txBody>
      </p:sp>
      <p:sp>
        <p:nvSpPr>
          <p:cNvPr id="6" name="TextBox 5">
            <a:extLst>
              <a:ext uri="{FF2B5EF4-FFF2-40B4-BE49-F238E27FC236}">
                <a16:creationId xmlns:a16="http://schemas.microsoft.com/office/drawing/2014/main" id="{19884187-2E40-8A63-2E3E-C559E77D489B}"/>
              </a:ext>
            </a:extLst>
          </p:cNvPr>
          <p:cNvSpPr txBox="1"/>
          <p:nvPr/>
        </p:nvSpPr>
        <p:spPr>
          <a:xfrm>
            <a:off x="146695" y="4431979"/>
            <a:ext cx="5035610" cy="2248501"/>
          </a:xfrm>
          <a:prstGeom prst="rect">
            <a:avLst/>
          </a:prstGeom>
          <a:noFill/>
        </p:spPr>
        <p:txBody>
          <a:bodyPr wrap="square">
            <a:spAutoFit/>
          </a:bodyPr>
          <a:lstStyle/>
          <a:p>
            <a:pPr marL="342900" marR="0" lvl="0" indent="-342900">
              <a:lnSpc>
                <a:spcPct val="107000"/>
              </a:lnSpc>
              <a:spcAft>
                <a:spcPts val="800"/>
              </a:spcAft>
              <a:buFont typeface="Times New Roman" panose="02020603050405020304" pitchFamily="18" charset="0"/>
              <a:buChar char="•"/>
              <a:tabLst>
                <a:tab pos="457200" algn="l"/>
              </a:tabLst>
            </a:pPr>
            <a:r>
              <a:rPr lang="en-US" dirty="0">
                <a:effectLst/>
                <a:ea typeface="Aptos" panose="020B0004020202020204" pitchFamily="34" charset="0"/>
                <a:cs typeface="Times New Roman" panose="02020603050405020304" pitchFamily="18" charset="0"/>
              </a:rPr>
              <a:t>A hazardous material placard system is used to assist in identifying a hazardous chemical during use, storage, shipping, and transport. </a:t>
            </a:r>
          </a:p>
          <a:p>
            <a:pPr marL="342900" marR="0" lvl="0" indent="-342900">
              <a:lnSpc>
                <a:spcPct val="107000"/>
              </a:lnSpc>
              <a:spcAft>
                <a:spcPts val="800"/>
              </a:spcAft>
              <a:buFont typeface="Times New Roman" panose="02020603050405020304" pitchFamily="18" charset="0"/>
              <a:buChar char="•"/>
              <a:tabLst>
                <a:tab pos="457200" algn="l"/>
              </a:tabLst>
            </a:pPr>
            <a:r>
              <a:rPr lang="en-US" dirty="0">
                <a:effectLst/>
                <a:ea typeface="Aptos" panose="020B0004020202020204" pitchFamily="34" charset="0"/>
                <a:cs typeface="Times New Roman" panose="02020603050405020304" pitchFamily="18" charset="0"/>
              </a:rPr>
              <a:t>The external labeling or placard system requires that symbols be posted in visible locations to warn and assist emergency responders in case an accident occurs.</a:t>
            </a:r>
          </a:p>
        </p:txBody>
      </p:sp>
    </p:spTree>
    <p:custDataLst>
      <p:tags r:id="rId1"/>
    </p:custDataLst>
    <p:extLst>
      <p:ext uri="{BB962C8B-B14F-4D97-AF65-F5344CB8AC3E}">
        <p14:creationId xmlns:p14="http://schemas.microsoft.com/office/powerpoint/2010/main" val="1933596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ctrTitle"/>
          </p:nvPr>
        </p:nvSpPr>
        <p:spPr bwMode="grayWhite">
          <a:xfrm>
            <a:off x="2578818" y="2640024"/>
            <a:ext cx="7034362" cy="2188992"/>
          </a:xfrm>
        </p:spPr>
        <p:txBody>
          <a:bodyPr vert="horz" lIns="91440" tIns="45720" rIns="91440" bIns="45720" rtlCol="0" anchor="ctr" anchorCtr="0">
            <a:normAutofit/>
          </a:bodyPr>
          <a:lstStyle/>
          <a:p>
            <a:r>
              <a:rPr lang="en-US" dirty="0"/>
              <a:t>Medical Waste</a:t>
            </a:r>
            <a:endParaRPr lang="en-US" b="0" i="0" kern="1200" cap="all" baseline="0" dirty="0">
              <a:latin typeface="+mj-lt"/>
              <a:ea typeface="+mj-ea"/>
              <a:cs typeface="+mj-cs"/>
            </a:endParaRPr>
          </a:p>
        </p:txBody>
      </p:sp>
      <p:sp>
        <p:nvSpPr>
          <p:cNvPr id="18" name="TextBox 17">
            <a:extLst>
              <a:ext uri="{FF2B5EF4-FFF2-40B4-BE49-F238E27FC236}">
                <a16:creationId xmlns:a16="http://schemas.microsoft.com/office/drawing/2014/main" id="{8C48BB93-6572-2A73-9BBB-00B5EFEC542B}"/>
              </a:ext>
            </a:extLst>
          </p:cNvPr>
          <p:cNvSpPr txBox="1"/>
          <p:nvPr/>
        </p:nvSpPr>
        <p:spPr>
          <a:xfrm>
            <a:off x="2578819" y="3933451"/>
            <a:ext cx="7034362" cy="1052898"/>
          </a:xfrm>
          <a:prstGeom prst="rect">
            <a:avLst/>
          </a:prstGeom>
        </p:spPr>
        <p:txBody>
          <a:bodyPr vert="horz" lIns="91440" tIns="45720" rIns="91440" bIns="45720" rtlCol="0" anchor="ctr" anchorCtr="0">
            <a:normAutofit/>
          </a:bodyPr>
          <a:lstStyle/>
          <a:p>
            <a:pPr algn="ctr"/>
            <a:r>
              <a:rPr lang="en-US" sz="2000" dirty="0">
                <a:solidFill>
                  <a:schemeClr val="tx1"/>
                </a:solidFill>
              </a:rPr>
              <a:t>What is Considered Medical Waste?</a:t>
            </a:r>
          </a:p>
          <a:p>
            <a:pPr algn="ctr"/>
            <a:r>
              <a:rPr lang="en-US" sz="2000" dirty="0">
                <a:solidFill>
                  <a:schemeClr val="tx1"/>
                </a:solidFill>
              </a:rPr>
              <a:t>What to do when a Patient is Exposed? </a:t>
            </a:r>
          </a:p>
        </p:txBody>
      </p:sp>
      <p:pic>
        <p:nvPicPr>
          <p:cNvPr id="2" name="Graphic 1" descr="Recycle">
            <a:extLst>
              <a:ext uri="{FF2B5EF4-FFF2-40B4-BE49-F238E27FC236}">
                <a16:creationId xmlns:a16="http://schemas.microsoft.com/office/drawing/2014/main" id="{674F3632-D697-2055-815F-C22096F086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0759" y="459218"/>
            <a:ext cx="2570481" cy="2570481"/>
          </a:xfrm>
          <a:prstGeom prst="rect">
            <a:avLst/>
          </a:prstGeom>
        </p:spPr>
      </p:pic>
    </p:spTree>
    <p:custDataLst>
      <p:tags r:id="rId1"/>
    </p:custDataLst>
    <p:extLst>
      <p:ext uri="{BB962C8B-B14F-4D97-AF65-F5344CB8AC3E}">
        <p14:creationId xmlns:p14="http://schemas.microsoft.com/office/powerpoint/2010/main" val="2817611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753D92-EAAE-0069-B3E2-3B5B97FEC878}"/>
              </a:ext>
            </a:extLst>
          </p:cNvPr>
          <p:cNvSpPr txBox="1"/>
          <p:nvPr/>
        </p:nvSpPr>
        <p:spPr>
          <a:xfrm>
            <a:off x="379411" y="335839"/>
            <a:ext cx="6094602" cy="861774"/>
          </a:xfrm>
          <a:prstGeom prst="rect">
            <a:avLst/>
          </a:prstGeom>
          <a:noFill/>
        </p:spPr>
        <p:txBody>
          <a:bodyPr wrap="square">
            <a:spAutoFit/>
          </a:bodyPr>
          <a:lstStyle/>
          <a:p>
            <a:r>
              <a:rPr lang="en-US" sz="5000" b="1" dirty="0"/>
              <a:t>Material Safety </a:t>
            </a:r>
          </a:p>
        </p:txBody>
      </p:sp>
      <p:sp>
        <p:nvSpPr>
          <p:cNvPr id="4" name="Content Placeholder 2">
            <a:extLst>
              <a:ext uri="{FF2B5EF4-FFF2-40B4-BE49-F238E27FC236}">
                <a16:creationId xmlns:a16="http://schemas.microsoft.com/office/drawing/2014/main" id="{0D278556-53D3-4376-6C57-8FCA9B10B3B1}"/>
              </a:ext>
            </a:extLst>
          </p:cNvPr>
          <p:cNvSpPr txBox="1">
            <a:spLocks/>
          </p:cNvSpPr>
          <p:nvPr/>
        </p:nvSpPr>
        <p:spPr>
          <a:xfrm>
            <a:off x="379411" y="1370985"/>
            <a:ext cx="7808243" cy="2244670"/>
          </a:xfrm>
          <a:prstGeom prst="rect">
            <a:avLst/>
          </a:prstGeom>
          <a:ln>
            <a:solidFill>
              <a:schemeClr val="accent1"/>
            </a:solidFill>
          </a:ln>
        </p:spPr>
        <p:txBody>
          <a:bodyPr>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231775" lvl="1" indent="0">
              <a:buFont typeface="Corbel" panose="020B0503020204020204" pitchFamily="34" charset="0"/>
              <a:buNone/>
            </a:pPr>
            <a:r>
              <a:rPr lang="en-US" altLang="en-US" sz="2400" b="1" u="sng" dirty="0">
                <a:solidFill>
                  <a:srgbClr val="C00000"/>
                </a:solidFill>
              </a:rPr>
              <a:t>Chemotherapeutic Materials</a:t>
            </a:r>
          </a:p>
          <a:p>
            <a:pPr marL="231775" lvl="1" indent="0">
              <a:buFont typeface="Corbel" panose="020B0503020204020204" pitchFamily="34" charset="0"/>
              <a:buNone/>
            </a:pPr>
            <a:r>
              <a:rPr lang="en-US" altLang="en-US" sz="2400" dirty="0">
                <a:solidFill>
                  <a:schemeClr val="tx1"/>
                </a:solidFill>
              </a:rPr>
              <a:t>Chemotherapeutic residual waste is handled as part of the Regulated Medical Waste stream, with additional labeling to assure appropriate incineration is completed as final destruction.</a:t>
            </a:r>
          </a:p>
          <a:p>
            <a:pPr marL="231775" lvl="1" indent="0">
              <a:buFont typeface="Corbel" panose="020B0503020204020204" pitchFamily="34" charset="0"/>
              <a:buNone/>
            </a:pPr>
            <a:endParaRPr lang="en-US" altLang="en-US" sz="2400" dirty="0">
              <a:solidFill>
                <a:srgbClr val="000000"/>
              </a:solidFill>
              <a:cs typeface="Times New Roman" panose="02020603050405020304" pitchFamily="18" charset="0"/>
            </a:endParaRPr>
          </a:p>
        </p:txBody>
      </p:sp>
      <p:sp>
        <p:nvSpPr>
          <p:cNvPr id="5" name="Title 1">
            <a:extLst>
              <a:ext uri="{FF2B5EF4-FFF2-40B4-BE49-F238E27FC236}">
                <a16:creationId xmlns:a16="http://schemas.microsoft.com/office/drawing/2014/main" id="{D1882163-4799-01C1-73EB-234D6B735685}"/>
              </a:ext>
            </a:extLst>
          </p:cNvPr>
          <p:cNvSpPr>
            <a:spLocks noGrp="1"/>
          </p:cNvSpPr>
          <p:nvPr>
            <p:ph type="title"/>
          </p:nvPr>
        </p:nvSpPr>
        <p:spPr>
          <a:xfrm>
            <a:off x="2894012" y="4114800"/>
            <a:ext cx="8458200" cy="2083692"/>
          </a:xfrm>
          <a:ln>
            <a:solidFill>
              <a:schemeClr val="accent1"/>
            </a:solidFill>
          </a:ln>
        </p:spPr>
        <p:txBody>
          <a:bodyPr anchor="ctr">
            <a:normAutofit/>
          </a:bodyPr>
          <a:lstStyle/>
          <a:p>
            <a:r>
              <a:rPr lang="en-US" sz="2400" b="1" u="sng" dirty="0">
                <a:solidFill>
                  <a:srgbClr val="C00000"/>
                </a:solidFill>
                <a:latin typeface="+mn-lt"/>
              </a:rPr>
              <a:t>Radioactive Materials</a:t>
            </a:r>
            <a:br>
              <a:rPr lang="en-US" sz="2400" u="sng" dirty="0">
                <a:solidFill>
                  <a:srgbClr val="FF00FF"/>
                </a:solidFill>
                <a:latin typeface="+mn-lt"/>
              </a:rPr>
            </a:br>
            <a:r>
              <a:rPr lang="en-US" altLang="en-US" sz="2400" b="0" dirty="0">
                <a:solidFill>
                  <a:schemeClr val="tx1"/>
                </a:solidFill>
                <a:latin typeface="+mn-lt"/>
              </a:rPr>
              <a:t>These are handled subject to the Department of Public Health Radiation Control License and the Radiation Safety Officer manages their safety.</a:t>
            </a:r>
            <a:endParaRPr lang="en-US" sz="2400" u="sng" dirty="0">
              <a:solidFill>
                <a:schemeClr val="tx1"/>
              </a:solidFill>
              <a:latin typeface="+mn-lt"/>
            </a:endParaRPr>
          </a:p>
        </p:txBody>
      </p:sp>
      <p:pic>
        <p:nvPicPr>
          <p:cNvPr id="6" name="Picture 5">
            <a:extLst>
              <a:ext uri="{FF2B5EF4-FFF2-40B4-BE49-F238E27FC236}">
                <a16:creationId xmlns:a16="http://schemas.microsoft.com/office/drawing/2014/main" id="{401CE41C-C93C-FD78-0431-7B32DFD37C29}"/>
              </a:ext>
            </a:extLst>
          </p:cNvPr>
          <p:cNvPicPr>
            <a:picLocks noChangeAspect="1"/>
          </p:cNvPicPr>
          <p:nvPr/>
        </p:nvPicPr>
        <p:blipFill>
          <a:blip r:embed="rId4"/>
          <a:stretch>
            <a:fillRect/>
          </a:stretch>
        </p:blipFill>
        <p:spPr>
          <a:xfrm>
            <a:off x="8506248" y="1605936"/>
            <a:ext cx="2667000" cy="1774767"/>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F6F61ABC-4967-3D80-5CE3-15700CCEE856}"/>
              </a:ext>
            </a:extLst>
          </p:cNvPr>
          <p:cNvPicPr>
            <a:picLocks noChangeAspect="1"/>
          </p:cNvPicPr>
          <p:nvPr/>
        </p:nvPicPr>
        <p:blipFill>
          <a:blip r:embed="rId5"/>
          <a:stretch>
            <a:fillRect/>
          </a:stretch>
        </p:blipFill>
        <p:spPr>
          <a:xfrm>
            <a:off x="303212" y="3962400"/>
            <a:ext cx="2409269" cy="208369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640087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79E4B-BB37-172A-07F1-04DF8E4B8115}"/>
              </a:ext>
            </a:extLst>
          </p:cNvPr>
          <p:cNvSpPr txBox="1"/>
          <p:nvPr/>
        </p:nvSpPr>
        <p:spPr>
          <a:xfrm>
            <a:off x="652700" y="335846"/>
            <a:ext cx="8764399" cy="1631216"/>
          </a:xfrm>
          <a:prstGeom prst="rect">
            <a:avLst/>
          </a:prstGeom>
          <a:noFill/>
        </p:spPr>
        <p:txBody>
          <a:bodyPr wrap="square">
            <a:spAutoFit/>
          </a:bodyPr>
          <a:lstStyle/>
          <a:p>
            <a:r>
              <a:rPr lang="en-US" sz="5000" b="1" dirty="0"/>
              <a:t>Infectious and </a:t>
            </a:r>
            <a:br>
              <a:rPr lang="en-US" sz="5000" b="1" dirty="0">
                <a:solidFill>
                  <a:srgbClr val="FF00FF"/>
                </a:solidFill>
              </a:rPr>
            </a:br>
            <a:r>
              <a:rPr lang="en-US" sz="5000" b="1" dirty="0"/>
              <a:t>Regulated Medical Waste </a:t>
            </a:r>
          </a:p>
        </p:txBody>
      </p:sp>
      <p:sp>
        <p:nvSpPr>
          <p:cNvPr id="5" name="TextBox 4">
            <a:extLst>
              <a:ext uri="{FF2B5EF4-FFF2-40B4-BE49-F238E27FC236}">
                <a16:creationId xmlns:a16="http://schemas.microsoft.com/office/drawing/2014/main" id="{98117F07-2684-11A7-6248-0C2677DDAEBF}"/>
              </a:ext>
            </a:extLst>
          </p:cNvPr>
          <p:cNvSpPr txBox="1"/>
          <p:nvPr/>
        </p:nvSpPr>
        <p:spPr>
          <a:xfrm>
            <a:off x="1093178" y="2074783"/>
            <a:ext cx="4654479" cy="3631763"/>
          </a:xfrm>
          <a:prstGeom prst="rect">
            <a:avLst/>
          </a:prstGeom>
          <a:noFill/>
        </p:spPr>
        <p:txBody>
          <a:bodyPr wrap="square">
            <a:spAutoFit/>
          </a:bodyPr>
          <a:lstStyle/>
          <a:p>
            <a:pPr marL="228600" lvl="0" indent="-228600" fontAlgn="base">
              <a:lnSpc>
                <a:spcPct val="100000"/>
              </a:lnSpc>
              <a:spcBef>
                <a:spcPts val="600"/>
              </a:spcBef>
              <a:spcAft>
                <a:spcPct val="0"/>
              </a:spcAft>
              <a:buClrTx/>
              <a:buSzTx/>
              <a:buNone/>
            </a:pPr>
            <a:r>
              <a:rPr lang="en-US" altLang="en-US" sz="2000" u="sng" dirty="0">
                <a:solidFill>
                  <a:schemeClr val="tx1"/>
                </a:solidFill>
              </a:rPr>
              <a:t>Infectious and regulated medical</a:t>
            </a:r>
          </a:p>
          <a:p>
            <a:pPr marL="228600" lvl="0" indent="-228600" fontAlgn="base">
              <a:lnSpc>
                <a:spcPct val="100000"/>
              </a:lnSpc>
              <a:spcBef>
                <a:spcPts val="600"/>
              </a:spcBef>
              <a:spcAft>
                <a:spcPct val="0"/>
              </a:spcAft>
              <a:buClrTx/>
              <a:buSzTx/>
              <a:buNone/>
            </a:pPr>
            <a:r>
              <a:rPr lang="en-US" altLang="en-US" sz="2000" u="sng" dirty="0">
                <a:solidFill>
                  <a:schemeClr val="tx1"/>
                </a:solidFill>
              </a:rPr>
              <a:t>waste includes, but is not limited to:</a:t>
            </a:r>
          </a:p>
          <a:p>
            <a:pPr marL="342900" lvl="1" indent="-342900" fontAlgn="base">
              <a:lnSpc>
                <a:spcPct val="100000"/>
              </a:lnSpc>
              <a:spcBef>
                <a:spcPts val="600"/>
              </a:spcBef>
              <a:spcAft>
                <a:spcPct val="0"/>
              </a:spcAft>
              <a:buClrTx/>
              <a:buFont typeface="Arial" panose="020B0604020202020204" pitchFamily="34" charset="0"/>
              <a:buChar char="•"/>
            </a:pPr>
            <a:r>
              <a:rPr lang="en-US" altLang="en-US" sz="2000" b="1" i="1" dirty="0">
                <a:solidFill>
                  <a:schemeClr val="tx1"/>
                </a:solidFill>
              </a:rPr>
              <a:t>Used Needles</a:t>
            </a:r>
          </a:p>
          <a:p>
            <a:pPr marL="342900" lvl="1" indent="-342900" fontAlgn="base">
              <a:lnSpc>
                <a:spcPct val="100000"/>
              </a:lnSpc>
              <a:spcBef>
                <a:spcPts val="600"/>
              </a:spcBef>
              <a:spcAft>
                <a:spcPct val="0"/>
              </a:spcAft>
              <a:buClrTx/>
              <a:buFont typeface="Arial" panose="020B0604020202020204" pitchFamily="34" charset="0"/>
              <a:buChar char="•"/>
            </a:pPr>
            <a:r>
              <a:rPr lang="en-US" altLang="en-US" sz="2000" b="1" i="1" dirty="0">
                <a:solidFill>
                  <a:schemeClr val="tx1"/>
                </a:solidFill>
              </a:rPr>
              <a:t>Blue pad saturated with blood/body fluid</a:t>
            </a:r>
          </a:p>
          <a:p>
            <a:pPr marL="342900" lvl="1" indent="-342900" fontAlgn="base">
              <a:lnSpc>
                <a:spcPct val="100000"/>
              </a:lnSpc>
              <a:spcBef>
                <a:spcPts val="600"/>
              </a:spcBef>
              <a:spcAft>
                <a:spcPct val="0"/>
              </a:spcAft>
              <a:buClrTx/>
              <a:buFont typeface="Arial" panose="020B0604020202020204" pitchFamily="34" charset="0"/>
              <a:buChar char="•"/>
            </a:pPr>
            <a:r>
              <a:rPr lang="en-US" altLang="en-US" sz="2000" b="1" i="1" dirty="0">
                <a:solidFill>
                  <a:schemeClr val="tx1"/>
                </a:solidFill>
              </a:rPr>
              <a:t>Used culture tubes</a:t>
            </a:r>
          </a:p>
          <a:p>
            <a:pPr marL="342900" lvl="1" indent="-342900" fontAlgn="base">
              <a:lnSpc>
                <a:spcPct val="100000"/>
              </a:lnSpc>
              <a:spcBef>
                <a:spcPts val="600"/>
              </a:spcBef>
              <a:spcAft>
                <a:spcPct val="0"/>
              </a:spcAft>
              <a:buClrTx/>
              <a:buFont typeface="Arial" panose="020B0604020202020204" pitchFamily="34" charset="0"/>
              <a:buChar char="•"/>
            </a:pPr>
            <a:r>
              <a:rPr lang="en-US" altLang="en-US" sz="2000" b="1" i="1" dirty="0">
                <a:solidFill>
                  <a:schemeClr val="tx1"/>
                </a:solidFill>
              </a:rPr>
              <a:t>OR sponges saturated with blood/body fluid</a:t>
            </a:r>
          </a:p>
          <a:p>
            <a:pPr marL="342900" lvl="1" indent="-342900" fontAlgn="base">
              <a:lnSpc>
                <a:spcPct val="100000"/>
              </a:lnSpc>
              <a:spcBef>
                <a:spcPts val="600"/>
              </a:spcBef>
              <a:spcAft>
                <a:spcPct val="0"/>
              </a:spcAft>
              <a:buClrTx/>
              <a:buFont typeface="Arial" panose="020B0604020202020204" pitchFamily="34" charset="0"/>
              <a:buChar char="•"/>
            </a:pPr>
            <a:r>
              <a:rPr lang="en-US" altLang="en-US" sz="2000" b="1" i="1" dirty="0">
                <a:solidFill>
                  <a:schemeClr val="tx1"/>
                </a:solidFill>
              </a:rPr>
              <a:t>Dressings (various sized) saturated with blood</a:t>
            </a:r>
          </a:p>
        </p:txBody>
      </p:sp>
      <p:sp>
        <p:nvSpPr>
          <p:cNvPr id="7" name="TextBox 6">
            <a:extLst>
              <a:ext uri="{FF2B5EF4-FFF2-40B4-BE49-F238E27FC236}">
                <a16:creationId xmlns:a16="http://schemas.microsoft.com/office/drawing/2014/main" id="{5DE21955-EBD1-5C9A-E516-B57FA492B84B}"/>
              </a:ext>
            </a:extLst>
          </p:cNvPr>
          <p:cNvSpPr txBox="1"/>
          <p:nvPr/>
        </p:nvSpPr>
        <p:spPr>
          <a:xfrm>
            <a:off x="6602137" y="2074783"/>
            <a:ext cx="5402510" cy="1938992"/>
          </a:xfrm>
          <a:prstGeom prst="rect">
            <a:avLst/>
          </a:prstGeom>
          <a:noFill/>
        </p:spPr>
        <p:txBody>
          <a:bodyPr wrap="square">
            <a:spAutoFit/>
          </a:bodyPr>
          <a:lstStyle/>
          <a:p>
            <a:pPr marL="228600" indent="-228600">
              <a:lnSpc>
                <a:spcPct val="100000"/>
              </a:lnSpc>
              <a:spcBef>
                <a:spcPts val="600"/>
              </a:spcBef>
              <a:buNone/>
            </a:pPr>
            <a:r>
              <a:rPr lang="en-US" altLang="en-US" sz="2000" u="sng" dirty="0">
                <a:solidFill>
                  <a:schemeClr val="tx1"/>
                </a:solidFill>
              </a:rPr>
              <a:t>Items not considered regulated medical waste:</a:t>
            </a:r>
          </a:p>
          <a:p>
            <a:pPr marL="342900" lvl="1" indent="-342900">
              <a:lnSpc>
                <a:spcPct val="100000"/>
              </a:lnSpc>
              <a:spcBef>
                <a:spcPts val="600"/>
              </a:spcBef>
              <a:buFont typeface="Arial" panose="020B0604020202020204" pitchFamily="34" charset="0"/>
              <a:buChar char="•"/>
            </a:pPr>
            <a:r>
              <a:rPr lang="en-US" altLang="en-US" sz="2000" b="1" i="1" dirty="0">
                <a:solidFill>
                  <a:schemeClr val="tx1"/>
                </a:solidFill>
              </a:rPr>
              <a:t>Basins: Bath and Emesis</a:t>
            </a:r>
          </a:p>
          <a:p>
            <a:pPr marL="342900" lvl="1" indent="-342900">
              <a:lnSpc>
                <a:spcPct val="100000"/>
              </a:lnSpc>
              <a:spcBef>
                <a:spcPts val="600"/>
              </a:spcBef>
              <a:buFont typeface="Arial" panose="020B0604020202020204" pitchFamily="34" charset="0"/>
              <a:buChar char="•"/>
            </a:pPr>
            <a:r>
              <a:rPr lang="en-US" altLang="en-US" sz="2000" b="1" i="1" dirty="0">
                <a:solidFill>
                  <a:schemeClr val="tx1"/>
                </a:solidFill>
              </a:rPr>
              <a:t>IV tubing without needle</a:t>
            </a:r>
          </a:p>
          <a:p>
            <a:pPr marL="342900" lvl="1" indent="-342900">
              <a:lnSpc>
                <a:spcPct val="100000"/>
              </a:lnSpc>
              <a:spcBef>
                <a:spcPts val="600"/>
              </a:spcBef>
              <a:buFont typeface="Arial" panose="020B0604020202020204" pitchFamily="34" charset="0"/>
              <a:buChar char="•"/>
            </a:pPr>
            <a:r>
              <a:rPr lang="en-US" altLang="en-US" sz="2000" b="1" i="1" dirty="0">
                <a:solidFill>
                  <a:schemeClr val="tx1"/>
                </a:solidFill>
              </a:rPr>
              <a:t>Unused culture tubes</a:t>
            </a:r>
          </a:p>
          <a:p>
            <a:pPr marL="342900" lvl="1" indent="-342900">
              <a:lnSpc>
                <a:spcPct val="100000"/>
              </a:lnSpc>
              <a:spcBef>
                <a:spcPts val="600"/>
              </a:spcBef>
              <a:buFont typeface="Arial" panose="020B0604020202020204" pitchFamily="34" charset="0"/>
              <a:buChar char="•"/>
            </a:pPr>
            <a:r>
              <a:rPr lang="en-US" altLang="en-US" sz="2000" b="1" i="1" dirty="0">
                <a:solidFill>
                  <a:schemeClr val="tx1"/>
                </a:solidFill>
              </a:rPr>
              <a:t>Shave prep tray without razor</a:t>
            </a:r>
          </a:p>
        </p:txBody>
      </p:sp>
    </p:spTree>
    <p:custDataLst>
      <p:tags r:id="rId1"/>
    </p:custDataLst>
    <p:extLst>
      <p:ext uri="{BB962C8B-B14F-4D97-AF65-F5344CB8AC3E}">
        <p14:creationId xmlns:p14="http://schemas.microsoft.com/office/powerpoint/2010/main" val="42105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55CD257B-6255-327A-F39C-48A98938E94F}"/>
              </a:ext>
            </a:extLst>
          </p:cNvPr>
          <p:cNvSpPr>
            <a:spLocks noGrp="1"/>
          </p:cNvSpPr>
          <p:nvPr>
            <p:ph type="title"/>
          </p:nvPr>
        </p:nvSpPr>
        <p:spPr>
          <a:xfrm>
            <a:off x="977773" y="672791"/>
            <a:ext cx="8455937" cy="1048049"/>
          </a:xfrm>
        </p:spPr>
        <p:txBody>
          <a:bodyPr>
            <a:normAutofit/>
          </a:bodyPr>
          <a:lstStyle/>
          <a:p>
            <a:pPr algn="l"/>
            <a:r>
              <a:rPr lang="en-US" sz="4000" b="1" dirty="0">
                <a:solidFill>
                  <a:schemeClr val="tx1"/>
                </a:solidFill>
              </a:rPr>
              <a:t>Health Care Violence</a:t>
            </a:r>
            <a:endParaRPr lang="en-ZA" sz="4000" dirty="0">
              <a:solidFill>
                <a:schemeClr val="tx1"/>
              </a:solidFill>
            </a:endParaRPr>
          </a:p>
        </p:txBody>
      </p:sp>
      <p:sp>
        <p:nvSpPr>
          <p:cNvPr id="39" name="TextBox 38">
            <a:extLst>
              <a:ext uri="{FF2B5EF4-FFF2-40B4-BE49-F238E27FC236}">
                <a16:creationId xmlns:a16="http://schemas.microsoft.com/office/drawing/2014/main" id="{8B56E579-010D-3C6E-2971-BF8C411BDFE7}"/>
              </a:ext>
            </a:extLst>
          </p:cNvPr>
          <p:cNvSpPr txBox="1"/>
          <p:nvPr/>
        </p:nvSpPr>
        <p:spPr>
          <a:xfrm>
            <a:off x="977773" y="1720840"/>
            <a:ext cx="9940706" cy="3046988"/>
          </a:xfrm>
          <a:prstGeom prst="rect">
            <a:avLst/>
          </a:prstGeom>
          <a:noFill/>
        </p:spPr>
        <p:txBody>
          <a:bodyPr wrap="square">
            <a:spAutoFit/>
          </a:bodyPr>
          <a:lstStyle/>
          <a:p>
            <a:r>
              <a:rPr lang="en-US" sz="2400" dirty="0"/>
              <a:t>While many assaultive events can occur in a hospital or clinic setting, such as verbal threats of violence or death, to pushing and shoving, to assaults with weapons, this CBL will be focusing on a much more unexpected event, an active shooter or assailant. These events are low probability events, yet ones with very significant consequences. </a:t>
            </a:r>
          </a:p>
          <a:p>
            <a:endParaRPr lang="en-US" sz="2400" dirty="0"/>
          </a:p>
          <a:p>
            <a:r>
              <a:rPr lang="en-US" sz="2400" b="1" dirty="0"/>
              <a:t>Yet different, every violent event requires the same set of skills to navigate.</a:t>
            </a:r>
          </a:p>
        </p:txBody>
      </p:sp>
    </p:spTree>
    <p:extLst>
      <p:ext uri="{BB962C8B-B14F-4D97-AF65-F5344CB8AC3E}">
        <p14:creationId xmlns:p14="http://schemas.microsoft.com/office/powerpoint/2010/main" val="3477453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5AD177-0CA7-1140-40FA-633F4C13A52A}"/>
              </a:ext>
            </a:extLst>
          </p:cNvPr>
          <p:cNvSpPr txBox="1"/>
          <p:nvPr/>
        </p:nvSpPr>
        <p:spPr>
          <a:xfrm>
            <a:off x="550506" y="1987420"/>
            <a:ext cx="5253135" cy="3862874"/>
          </a:xfrm>
          <a:prstGeom prst="rect">
            <a:avLst/>
          </a:prstGeom>
        </p:spPr>
        <p:txBody>
          <a:bodyPr vert="horz" lIns="91440" tIns="45720" rIns="91440" bIns="45720" rtlCol="0" anchor="ctr" anchorCtr="0">
            <a:normAutofit/>
          </a:bodyPr>
          <a:lstStyle/>
          <a:p>
            <a:pPr algn="ctr" defTabSz="914400">
              <a:lnSpc>
                <a:spcPct val="102000"/>
              </a:lnSpc>
              <a:spcBef>
                <a:spcPts val="900"/>
              </a:spcBef>
            </a:pPr>
            <a:r>
              <a:rPr lang="en-US" altLang="en-US" sz="2400" kern="1200" baseline="0" dirty="0">
                <a:solidFill>
                  <a:schemeClr val="tx1">
                    <a:lumMod val="85000"/>
                    <a:lumOff val="15000"/>
                  </a:schemeClr>
                </a:solidFill>
                <a:latin typeface="+mn-lt"/>
                <a:ea typeface="+mn-ea"/>
                <a:cs typeface="+mn-cs"/>
              </a:rPr>
              <a:t>Patients can present to our facility, via any entrance, with a variety of exposures (Radiation, Ebola, Anthrax, Methamphetamine, etc.)</a:t>
            </a:r>
          </a:p>
          <a:p>
            <a:pPr algn="ctr" defTabSz="914400">
              <a:lnSpc>
                <a:spcPct val="102000"/>
              </a:lnSpc>
              <a:spcBef>
                <a:spcPts val="900"/>
              </a:spcBef>
            </a:pPr>
            <a:r>
              <a:rPr lang="en-US" altLang="en-US" sz="2400" kern="1200" baseline="0" dirty="0">
                <a:solidFill>
                  <a:schemeClr val="tx1">
                    <a:lumMod val="85000"/>
                    <a:lumOff val="15000"/>
                  </a:schemeClr>
                </a:solidFill>
                <a:latin typeface="+mn-lt"/>
                <a:ea typeface="+mn-ea"/>
                <a:cs typeface="+mn-cs"/>
              </a:rPr>
              <a:t>If a patient presents to your area with </a:t>
            </a:r>
            <a:r>
              <a:rPr lang="en-US" altLang="en-US" sz="2400" u="sng" kern="1200" baseline="0" dirty="0">
                <a:solidFill>
                  <a:schemeClr val="tx1">
                    <a:lumMod val="85000"/>
                    <a:lumOff val="15000"/>
                  </a:schemeClr>
                </a:solidFill>
                <a:latin typeface="+mn-lt"/>
                <a:ea typeface="+mn-ea"/>
                <a:cs typeface="+mn-cs"/>
              </a:rPr>
              <a:t>any</a:t>
            </a:r>
            <a:r>
              <a:rPr lang="en-US" altLang="en-US" sz="2400" kern="1200" baseline="0" dirty="0">
                <a:solidFill>
                  <a:schemeClr val="tx1">
                    <a:lumMod val="85000"/>
                    <a:lumOff val="15000"/>
                  </a:schemeClr>
                </a:solidFill>
                <a:latin typeface="+mn-lt"/>
                <a:ea typeface="+mn-ea"/>
                <a:cs typeface="+mn-cs"/>
              </a:rPr>
              <a:t> of the above exposures, stop the spread by keeping them contained and notifying the Emergency Department.</a:t>
            </a:r>
          </a:p>
        </p:txBody>
      </p:sp>
      <p:pic>
        <p:nvPicPr>
          <p:cNvPr id="6" name="Picture 5" descr="An emergency room with a roof&#10;&#10;Description automatically generated with medium confidence">
            <a:extLst>
              <a:ext uri="{FF2B5EF4-FFF2-40B4-BE49-F238E27FC236}">
                <a16:creationId xmlns:a16="http://schemas.microsoft.com/office/drawing/2014/main" id="{EDA2DA61-10E9-2C1C-2FA4-42D585B96171}"/>
              </a:ext>
            </a:extLst>
          </p:cNvPr>
          <p:cNvPicPr>
            <a:picLocks noChangeAspect="1"/>
          </p:cNvPicPr>
          <p:nvPr/>
        </p:nvPicPr>
        <p:blipFill>
          <a:blip r:embed="rId4"/>
          <a:stretch>
            <a:fillRect/>
          </a:stretch>
        </p:blipFill>
        <p:spPr>
          <a:xfrm>
            <a:off x="7347744" y="1870746"/>
            <a:ext cx="3348000" cy="1874880"/>
          </a:xfrm>
          <a:prstGeom prst="rect">
            <a:avLst/>
          </a:prstGeom>
          <a:noFill/>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DD45652F-E6A4-2A2C-EFFE-E0257274F999}"/>
              </a:ext>
            </a:extLst>
          </p:cNvPr>
          <p:cNvSpPr txBox="1"/>
          <p:nvPr/>
        </p:nvSpPr>
        <p:spPr bwMode="ltGray">
          <a:xfrm>
            <a:off x="761999" y="280278"/>
            <a:ext cx="10676571" cy="1002422"/>
          </a:xfrm>
          <a:prstGeom prst="rect">
            <a:avLst/>
          </a:prstGeom>
        </p:spPr>
        <p:txBody>
          <a:bodyPr vert="horz" lIns="91440" tIns="45720" rIns="91440" bIns="45720" rtlCol="0" anchor="ctr" anchorCtr="0">
            <a:normAutofit/>
          </a:bodyPr>
          <a:lstStyle/>
          <a:p>
            <a:pPr algn="ctr" defTabSz="914400">
              <a:lnSpc>
                <a:spcPct val="90000"/>
              </a:lnSpc>
              <a:spcBef>
                <a:spcPct val="0"/>
              </a:spcBef>
              <a:spcAft>
                <a:spcPts val="600"/>
              </a:spcAft>
            </a:pPr>
            <a:r>
              <a:rPr lang="en-US" sz="5000" b="1" i="0" kern="1200" baseline="0" dirty="0">
                <a:solidFill>
                  <a:schemeClr val="accent1"/>
                </a:solidFill>
                <a:latin typeface="+mj-lt"/>
                <a:ea typeface="+mj-ea"/>
                <a:cs typeface="+mj-cs"/>
              </a:rPr>
              <a:t>Patient Exposure</a:t>
            </a:r>
          </a:p>
        </p:txBody>
      </p:sp>
      <p:pic>
        <p:nvPicPr>
          <p:cNvPr id="7" name="Picture 6" descr="Icon&#10;&#10;Description automatically generated">
            <a:extLst>
              <a:ext uri="{FF2B5EF4-FFF2-40B4-BE49-F238E27FC236}">
                <a16:creationId xmlns:a16="http://schemas.microsoft.com/office/drawing/2014/main" id="{0450082F-BC9D-7C25-AED1-79819A785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071" y="3903944"/>
            <a:ext cx="1906023" cy="1906023"/>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8" name="Picture 7" descr="Diagram&#10;&#10;Description automatically generated with medium confidence">
            <a:extLst>
              <a:ext uri="{FF2B5EF4-FFF2-40B4-BE49-F238E27FC236}">
                <a16:creationId xmlns:a16="http://schemas.microsoft.com/office/drawing/2014/main" id="{8A9EF1B6-7383-6641-8DF8-3518A5EDDD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1744" y="3902627"/>
            <a:ext cx="2852166" cy="1891110"/>
          </a:xfrm>
          <a:prstGeom prst="rect">
            <a:avLst/>
          </a:prstGeom>
        </p:spPr>
      </p:pic>
    </p:spTree>
    <p:custDataLst>
      <p:tags r:id="rId1"/>
    </p:custDataLst>
    <p:extLst>
      <p:ext uri="{BB962C8B-B14F-4D97-AF65-F5344CB8AC3E}">
        <p14:creationId xmlns:p14="http://schemas.microsoft.com/office/powerpoint/2010/main" val="2992987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72" y="1042072"/>
            <a:ext cx="8086725" cy="3294159"/>
          </a:xfrm>
        </p:spPr>
        <p:txBody>
          <a:bodyPr>
            <a:normAutofit/>
          </a:bodyPr>
          <a:lstStyle/>
          <a:p>
            <a:pPr algn="ctr"/>
            <a:r>
              <a:rPr lang="en-US" sz="5700" dirty="0"/>
              <a:t>INFECTION PREVENTION &amp; CONTROL: The Basics</a:t>
            </a:r>
          </a:p>
        </p:txBody>
      </p:sp>
    </p:spTree>
    <p:custDataLst>
      <p:tags r:id="rId1"/>
    </p:custDataLst>
    <p:extLst>
      <p:ext uri="{BB962C8B-B14F-4D97-AF65-F5344CB8AC3E}">
        <p14:creationId xmlns:p14="http://schemas.microsoft.com/office/powerpoint/2010/main" val="2522395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731F8-662C-ACCA-6C4F-4254C90F09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2444ED-D24F-DB42-EC3D-41F608370385}"/>
              </a:ext>
            </a:extLst>
          </p:cNvPr>
          <p:cNvSpPr txBox="1"/>
          <p:nvPr/>
        </p:nvSpPr>
        <p:spPr>
          <a:xfrm>
            <a:off x="589325" y="230508"/>
            <a:ext cx="10283887" cy="830997"/>
          </a:xfrm>
          <a:prstGeom prst="rect">
            <a:avLst/>
          </a:prstGeom>
          <a:solidFill>
            <a:schemeClr val="accent2"/>
          </a:solidFill>
        </p:spPr>
        <p:txBody>
          <a:bodyPr wrap="square">
            <a:spAutoFit/>
          </a:bodyPr>
          <a:lstStyle/>
          <a:p>
            <a:r>
              <a:rPr lang="en-US" sz="4800" b="1" dirty="0"/>
              <a:t>Exposure Control Plan</a:t>
            </a:r>
            <a:endParaRPr lang="en-US" sz="4800" dirty="0"/>
          </a:p>
        </p:txBody>
      </p:sp>
      <p:sp>
        <p:nvSpPr>
          <p:cNvPr id="4" name="TextBox 3">
            <a:extLst>
              <a:ext uri="{FF2B5EF4-FFF2-40B4-BE49-F238E27FC236}">
                <a16:creationId xmlns:a16="http://schemas.microsoft.com/office/drawing/2014/main" id="{8D74F32F-C5F1-8EBE-1A74-C49473271F44}"/>
              </a:ext>
            </a:extLst>
          </p:cNvPr>
          <p:cNvSpPr txBox="1"/>
          <p:nvPr/>
        </p:nvSpPr>
        <p:spPr>
          <a:xfrm>
            <a:off x="589325" y="1280587"/>
            <a:ext cx="10283887" cy="4618700"/>
          </a:xfrm>
          <a:prstGeom prst="rect">
            <a:avLst/>
          </a:prstGeom>
          <a:noFill/>
          <a:ln>
            <a:solidFill>
              <a:schemeClr val="accent2">
                <a:lumMod val="75000"/>
              </a:schemeClr>
            </a:solidFill>
          </a:ln>
        </p:spPr>
        <p:txBody>
          <a:bodyPr wrap="square">
            <a:spAutoFit/>
          </a:bodyPr>
          <a:lstStyle/>
          <a:p>
            <a:pPr marL="0" indent="0">
              <a:buNone/>
            </a:pPr>
            <a:r>
              <a:rPr lang="en-US" sz="1800" dirty="0">
                <a:solidFill>
                  <a:schemeClr val="tx1"/>
                </a:solidFill>
              </a:rPr>
              <a:t>The Bloodborne Pathogens Exposure Control Plan (ECP) can be found in Policy Stat.  This plan provides guidance for following:</a:t>
            </a:r>
          </a:p>
          <a:p>
            <a:pPr marL="228600" indent="-228600">
              <a:lnSpc>
                <a:spcPct val="90000"/>
              </a:lnSpc>
              <a:spcBef>
                <a:spcPts val="1000"/>
              </a:spcBef>
              <a:buFont typeface="Arial" panose="020B0604020202020204" pitchFamily="34" charset="0"/>
              <a:buChar char="•"/>
            </a:pPr>
            <a:r>
              <a:rPr lang="en-US" sz="1800" dirty="0">
                <a:solidFill>
                  <a:schemeClr val="tx1"/>
                </a:solidFill>
              </a:rPr>
              <a:t>Determination of employee exposure risk (based on job duties)</a:t>
            </a:r>
          </a:p>
          <a:p>
            <a:pPr marL="228600" indent="-228600">
              <a:lnSpc>
                <a:spcPct val="90000"/>
              </a:lnSpc>
              <a:spcBef>
                <a:spcPts val="1000"/>
              </a:spcBef>
              <a:buFont typeface="Arial" panose="020B0604020202020204" pitchFamily="34" charset="0"/>
              <a:buChar char="•"/>
            </a:pPr>
            <a:r>
              <a:rPr lang="en-US" sz="1800" dirty="0">
                <a:solidFill>
                  <a:schemeClr val="tx1"/>
                </a:solidFill>
              </a:rPr>
              <a:t>Exposure control methods including standard precautions, engineering and work practice controls, PPE and housekeeping</a:t>
            </a:r>
          </a:p>
          <a:p>
            <a:pPr marL="228600" indent="-228600">
              <a:lnSpc>
                <a:spcPct val="90000"/>
              </a:lnSpc>
              <a:spcBef>
                <a:spcPts val="1000"/>
              </a:spcBef>
              <a:buFont typeface="Arial" panose="020B0604020202020204" pitchFamily="34" charset="0"/>
              <a:buChar char="•"/>
            </a:pPr>
            <a:r>
              <a:rPr lang="en-US" sz="1800" dirty="0">
                <a:solidFill>
                  <a:schemeClr val="tx1"/>
                </a:solidFill>
              </a:rPr>
              <a:t>Provision for vaccination against Hepatitis B</a:t>
            </a:r>
          </a:p>
          <a:p>
            <a:pPr marL="228600" indent="-228600">
              <a:lnSpc>
                <a:spcPct val="90000"/>
              </a:lnSpc>
              <a:spcBef>
                <a:spcPts val="1000"/>
              </a:spcBef>
              <a:buFont typeface="Arial" panose="020B0604020202020204" pitchFamily="34" charset="0"/>
              <a:buChar char="•"/>
            </a:pPr>
            <a:r>
              <a:rPr lang="en-US" sz="1800" dirty="0">
                <a:solidFill>
                  <a:schemeClr val="tx1"/>
                </a:solidFill>
              </a:rPr>
              <a:t>Processes for bloodborne pathogen post-exposure evaluation and follow-up, as well as investigation into circumstances surrounding an exposure incident.</a:t>
            </a:r>
          </a:p>
          <a:p>
            <a:pPr marL="228600" indent="-228600">
              <a:lnSpc>
                <a:spcPct val="90000"/>
              </a:lnSpc>
              <a:spcBef>
                <a:spcPts val="1000"/>
              </a:spcBef>
              <a:buFont typeface="Arial" panose="020B0604020202020204" pitchFamily="34" charset="0"/>
              <a:buChar char="•"/>
            </a:pPr>
            <a:r>
              <a:rPr lang="en-US" sz="1800" dirty="0">
                <a:solidFill>
                  <a:schemeClr val="tx1"/>
                </a:solidFill>
              </a:rPr>
              <a:t>Direction for communication of hazards to and training for employees</a:t>
            </a:r>
          </a:p>
          <a:p>
            <a:pPr marL="228600" indent="-228600">
              <a:lnSpc>
                <a:spcPct val="90000"/>
              </a:lnSpc>
              <a:spcBef>
                <a:spcPts val="1000"/>
              </a:spcBef>
              <a:buFont typeface="Arial" panose="020B0604020202020204" pitchFamily="34" charset="0"/>
              <a:buChar char="•"/>
            </a:pPr>
            <a:r>
              <a:rPr lang="en-US" sz="1800" dirty="0">
                <a:solidFill>
                  <a:schemeClr val="tx1"/>
                </a:solidFill>
              </a:rPr>
              <a:t>Requirements for record-keeping</a:t>
            </a:r>
          </a:p>
          <a:p>
            <a:pPr marL="228600" indent="-228600">
              <a:lnSpc>
                <a:spcPct val="90000"/>
              </a:lnSpc>
              <a:spcBef>
                <a:spcPts val="1000"/>
              </a:spcBef>
              <a:buFont typeface="Arial" panose="020B0604020202020204" pitchFamily="34" charset="0"/>
              <a:buChar char="•"/>
            </a:pPr>
            <a:r>
              <a:rPr lang="en-US" sz="1800" dirty="0">
                <a:solidFill>
                  <a:schemeClr val="tx1"/>
                </a:solidFill>
              </a:rPr>
              <a:t>The MIOSHA Bloodborne Pathogen Infectious Disease Rule is attached to this policy in Policy Stat.</a:t>
            </a:r>
          </a:p>
          <a:p>
            <a:pPr marL="0" indent="0">
              <a:buNone/>
            </a:pPr>
            <a:r>
              <a:rPr lang="en-US" sz="1800" dirty="0">
                <a:solidFill>
                  <a:schemeClr val="tx1"/>
                </a:solidFill>
              </a:rPr>
              <a:t>Employees may access the ECP at all times from the Oaklawn </a:t>
            </a:r>
            <a:r>
              <a:rPr lang="en-US" sz="1800" dirty="0" err="1">
                <a:solidFill>
                  <a:schemeClr val="tx1"/>
                </a:solidFill>
              </a:rPr>
              <a:t>PolicyStat</a:t>
            </a:r>
            <a:r>
              <a:rPr lang="en-US" sz="1800" dirty="0">
                <a:solidFill>
                  <a:schemeClr val="tx1"/>
                </a:solidFill>
              </a:rPr>
              <a:t> website. Questions should be directed to the employee’s direct supervisor or manager, the Infection Prevention &amp; Control Manager, and/or the Employee Health department in Human Resources.</a:t>
            </a:r>
          </a:p>
        </p:txBody>
      </p:sp>
    </p:spTree>
    <p:custDataLst>
      <p:tags r:id="rId1"/>
    </p:custDataLst>
    <p:extLst>
      <p:ext uri="{BB962C8B-B14F-4D97-AF65-F5344CB8AC3E}">
        <p14:creationId xmlns:p14="http://schemas.microsoft.com/office/powerpoint/2010/main" val="1368413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603" y="559806"/>
            <a:ext cx="7848601" cy="1066800"/>
          </a:xfrm>
          <a:solidFill>
            <a:schemeClr val="accent1"/>
          </a:solidFill>
        </p:spPr>
        <p:txBody>
          <a:bodyPr anchor="ctr">
            <a:normAutofit/>
          </a:bodyPr>
          <a:lstStyle/>
          <a:p>
            <a:r>
              <a:rPr lang="en-US" dirty="0"/>
              <a:t>How are infections spread?</a:t>
            </a:r>
          </a:p>
        </p:txBody>
      </p:sp>
      <p:sp>
        <p:nvSpPr>
          <p:cNvPr id="6" name="TextBox 5">
            <a:extLst>
              <a:ext uri="{FF2B5EF4-FFF2-40B4-BE49-F238E27FC236}">
                <a16:creationId xmlns:a16="http://schemas.microsoft.com/office/drawing/2014/main" id="{5CE0F0D6-6083-1F79-B501-AD1A9C1FA007}"/>
              </a:ext>
            </a:extLst>
          </p:cNvPr>
          <p:cNvSpPr txBox="1"/>
          <p:nvPr/>
        </p:nvSpPr>
        <p:spPr>
          <a:xfrm>
            <a:off x="4169121" y="2193260"/>
            <a:ext cx="7848601" cy="3388300"/>
          </a:xfrm>
          <a:prstGeom prst="rect">
            <a:avLst/>
          </a:prstGeom>
          <a:noFill/>
        </p:spPr>
        <p:txBody>
          <a:bodyPr wrap="square">
            <a:spAutoFit/>
          </a:bodyPr>
          <a:lstStyle/>
          <a:p>
            <a:pPr marL="347472" indent="-347472">
              <a:lnSpc>
                <a:spcPct val="85000"/>
              </a:lnSpc>
              <a:spcAft>
                <a:spcPts val="600"/>
              </a:spcAft>
              <a:buFont typeface="Arial" panose="020B0604020202020204" pitchFamily="34" charset="0"/>
              <a:buChar char="•"/>
            </a:pPr>
            <a:r>
              <a:rPr lang="en-US" sz="2400" dirty="0">
                <a:solidFill>
                  <a:schemeClr val="bg1"/>
                </a:solidFill>
              </a:rPr>
              <a:t>Infections happen when germs, or microbes, are passed from a source to a susceptible person.</a:t>
            </a:r>
          </a:p>
          <a:p>
            <a:pPr marL="347472" indent="-347472">
              <a:lnSpc>
                <a:spcPct val="85000"/>
              </a:lnSpc>
              <a:spcAft>
                <a:spcPts val="600"/>
              </a:spcAft>
              <a:buFont typeface="Arial" panose="020B0604020202020204" pitchFamily="34" charset="0"/>
              <a:buChar char="•"/>
            </a:pPr>
            <a:r>
              <a:rPr lang="en-US" sz="2400" dirty="0">
                <a:solidFill>
                  <a:schemeClr val="bg1"/>
                </a:solidFill>
              </a:rPr>
              <a:t>Microbes don’t generally move by themselves. They need something – people, the environment, equipment, and/or other means – to carry them to a person who can get sick. Transmission occurs when the susceptible person is touched, splashed, sprayed, or inhales the right amount of germs to make them sick.</a:t>
            </a:r>
          </a:p>
          <a:p>
            <a:pPr marL="347472" indent="-347472">
              <a:lnSpc>
                <a:spcPct val="85000"/>
              </a:lnSpc>
              <a:spcAft>
                <a:spcPts val="600"/>
              </a:spcAft>
              <a:buFont typeface="Arial" panose="020B0604020202020204" pitchFamily="34" charset="0"/>
              <a:buChar char="•"/>
            </a:pPr>
            <a:r>
              <a:rPr lang="en-US" sz="2400" dirty="0">
                <a:solidFill>
                  <a:schemeClr val="bg1"/>
                </a:solidFill>
              </a:rPr>
              <a:t>Transmission of an infection can be stopped by breaking the chain of infection.</a:t>
            </a:r>
          </a:p>
        </p:txBody>
      </p:sp>
      <p:pic>
        <p:nvPicPr>
          <p:cNvPr id="5" name="Picture 4" descr="A low polygonal image of a person wearing a face mask&#10;&#10;AI-generated content may be incorrect.">
            <a:extLst>
              <a:ext uri="{FF2B5EF4-FFF2-40B4-BE49-F238E27FC236}">
                <a16:creationId xmlns:a16="http://schemas.microsoft.com/office/drawing/2014/main" id="{763C2B1B-D66D-FE76-F9A6-44A6ED229A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4181" y="2925689"/>
            <a:ext cx="3000375" cy="2076450"/>
          </a:xfrm>
          <a:prstGeom prst="rect">
            <a:avLst/>
          </a:prstGeom>
        </p:spPr>
      </p:pic>
    </p:spTree>
    <p:custDataLst>
      <p:tags r:id="rId1"/>
    </p:custDataLst>
    <p:extLst>
      <p:ext uri="{BB962C8B-B14F-4D97-AF65-F5344CB8AC3E}">
        <p14:creationId xmlns:p14="http://schemas.microsoft.com/office/powerpoint/2010/main" val="2405498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22EC0-2614-4D3C-8B4F-05F1199E3549}"/>
              </a:ext>
            </a:extLst>
          </p:cNvPr>
          <p:cNvSpPr>
            <a:spLocks noGrp="1"/>
          </p:cNvSpPr>
          <p:nvPr>
            <p:ph type="title"/>
          </p:nvPr>
        </p:nvSpPr>
        <p:spPr>
          <a:xfrm>
            <a:off x="461727" y="261116"/>
            <a:ext cx="8338809" cy="998033"/>
          </a:xfrm>
          <a:solidFill>
            <a:schemeClr val="accent1"/>
          </a:solidFill>
          <a:ln w="28575">
            <a:solidFill>
              <a:srgbClr val="FFFFFF"/>
            </a:solidFill>
          </a:ln>
        </p:spPr>
        <p:txBody>
          <a:bodyPr>
            <a:normAutofit/>
          </a:bodyPr>
          <a:lstStyle/>
          <a:p>
            <a:r>
              <a:rPr lang="en-US" sz="3200" b="1" dirty="0">
                <a:solidFill>
                  <a:schemeClr val="bg1"/>
                </a:solidFill>
              </a:rPr>
              <a:t>HOW WE PROTECT OURSELVES AND OTHERS</a:t>
            </a:r>
          </a:p>
        </p:txBody>
      </p:sp>
      <p:sp>
        <p:nvSpPr>
          <p:cNvPr id="20" name="TextBox 19">
            <a:extLst>
              <a:ext uri="{FF2B5EF4-FFF2-40B4-BE49-F238E27FC236}">
                <a16:creationId xmlns:a16="http://schemas.microsoft.com/office/drawing/2014/main" id="{D85B79AA-C352-E456-2966-DF9C3715F926}"/>
              </a:ext>
            </a:extLst>
          </p:cNvPr>
          <p:cNvSpPr txBox="1"/>
          <p:nvPr/>
        </p:nvSpPr>
        <p:spPr>
          <a:xfrm>
            <a:off x="1147528" y="1527362"/>
            <a:ext cx="7281248" cy="5016758"/>
          </a:xfrm>
          <a:prstGeom prst="rect">
            <a:avLst/>
          </a:prstGeom>
          <a:noFill/>
        </p:spPr>
        <p:txBody>
          <a:bodyPr wrap="square">
            <a:spAutoFit/>
          </a:bodyPr>
          <a:lstStyle/>
          <a:p>
            <a:r>
              <a:rPr lang="en-US" sz="2000" b="1" u="sng" dirty="0">
                <a:latin typeface="+mn-lt"/>
              </a:rPr>
              <a:t>Handwashing</a:t>
            </a:r>
            <a:r>
              <a:rPr lang="en-US" sz="2000" b="1" dirty="0">
                <a:latin typeface="+mn-lt"/>
              </a:rPr>
              <a:t> </a:t>
            </a:r>
          </a:p>
          <a:p>
            <a:r>
              <a:rPr lang="en-US" sz="2000" cap="none" dirty="0">
                <a:latin typeface="+mn-lt"/>
              </a:rPr>
              <a:t>The number one way to prevent transmission of infections</a:t>
            </a:r>
            <a:r>
              <a:rPr lang="en-US" sz="2000" dirty="0">
                <a:latin typeface="+mn-lt"/>
              </a:rPr>
              <a:t>.  </a:t>
            </a:r>
          </a:p>
          <a:p>
            <a:endParaRPr lang="en-US" sz="2000" b="1" dirty="0"/>
          </a:p>
          <a:p>
            <a:pPr marL="0" indent="0">
              <a:buNone/>
            </a:pPr>
            <a:r>
              <a:rPr lang="en-US" sz="2000" b="1" u="sng" dirty="0"/>
              <a:t>Cover your Cough</a:t>
            </a:r>
            <a:r>
              <a:rPr lang="en-US" sz="2000" b="1" dirty="0"/>
              <a:t> </a:t>
            </a:r>
          </a:p>
          <a:p>
            <a:pPr marL="0" indent="0">
              <a:buNone/>
            </a:pPr>
            <a:r>
              <a:rPr lang="en-US" sz="2000" dirty="0"/>
              <a:t>Coughing into your elbow or into a tissue will help stop the spread of droplets.   </a:t>
            </a:r>
          </a:p>
          <a:p>
            <a:endParaRPr lang="en-US" sz="2000" b="1" dirty="0">
              <a:latin typeface="+mn-lt"/>
            </a:endParaRPr>
          </a:p>
          <a:p>
            <a:pPr marL="0" indent="0">
              <a:buNone/>
            </a:pPr>
            <a:r>
              <a:rPr lang="en-US" sz="2000" b="1" u="sng" dirty="0"/>
              <a:t>Don’t Touch Your Face without Cleaning Your Hands</a:t>
            </a:r>
            <a:endParaRPr lang="en-US" sz="2000" dirty="0"/>
          </a:p>
          <a:p>
            <a:pPr marL="0" indent="0">
              <a:buNone/>
            </a:pPr>
            <a:r>
              <a:rPr lang="en-US" sz="2000" dirty="0"/>
              <a:t>Your eyes, nose, and mouth are the easiest points of entry for infectious diseases.  By touching these areas with dirty hands – even if you can’t see the dirt - you are taking the germs where they want to go.  </a:t>
            </a:r>
          </a:p>
          <a:p>
            <a:pPr marL="0" indent="0">
              <a:buNone/>
            </a:pPr>
            <a:endParaRPr lang="en-US" sz="2000" b="1" dirty="0"/>
          </a:p>
          <a:p>
            <a:r>
              <a:rPr lang="en-US" sz="2000" b="1" u="sng" dirty="0">
                <a:latin typeface="+mn-lt"/>
              </a:rPr>
              <a:t>S</a:t>
            </a:r>
            <a:r>
              <a:rPr lang="en-US" sz="2000" b="1" u="sng" cap="none" dirty="0">
                <a:latin typeface="+mn-lt"/>
              </a:rPr>
              <a:t>tay home </a:t>
            </a:r>
            <a:r>
              <a:rPr lang="en-US" sz="2000" cap="none" dirty="0">
                <a:latin typeface="+mn-lt"/>
              </a:rPr>
              <a:t>when you are ill! </a:t>
            </a:r>
            <a:endParaRPr lang="en-US" sz="2000" dirty="0">
              <a:latin typeface="+mn-lt"/>
            </a:endParaRPr>
          </a:p>
          <a:p>
            <a:pPr marL="0" indent="0">
              <a:buNone/>
            </a:pPr>
            <a:endParaRPr lang="en-US" sz="2000" b="1" dirty="0"/>
          </a:p>
          <a:p>
            <a:endParaRPr lang="en-US" sz="2000" b="1" dirty="0">
              <a:latin typeface="+mn-lt"/>
            </a:endParaRPr>
          </a:p>
        </p:txBody>
      </p:sp>
      <p:pic>
        <p:nvPicPr>
          <p:cNvPr id="21" name="Picture 20">
            <a:extLst>
              <a:ext uri="{FF2B5EF4-FFF2-40B4-BE49-F238E27FC236}">
                <a16:creationId xmlns:a16="http://schemas.microsoft.com/office/drawing/2014/main" id="{DCADA4D5-B361-9D02-D186-FB5A2A31339E}"/>
              </a:ext>
            </a:extLst>
          </p:cNvPr>
          <p:cNvPicPr>
            <a:picLocks noChangeAspect="1"/>
          </p:cNvPicPr>
          <p:nvPr/>
        </p:nvPicPr>
        <p:blipFill>
          <a:blip r:embed="rId4"/>
          <a:stretch>
            <a:fillRect/>
          </a:stretch>
        </p:blipFill>
        <p:spPr>
          <a:xfrm>
            <a:off x="8818514" y="1431243"/>
            <a:ext cx="1515798" cy="1120877"/>
          </a:xfrm>
          <a:prstGeom prst="rect">
            <a:avLst/>
          </a:prstGeom>
          <a:ln>
            <a:noFill/>
          </a:ln>
          <a:effectLst>
            <a:outerShdw blurRad="292100" dist="139700" dir="2700000" algn="tl" rotWithShape="0">
              <a:srgbClr val="333333">
                <a:alpha val="65000"/>
              </a:srgbClr>
            </a:outerShdw>
          </a:effectLst>
        </p:spPr>
      </p:pic>
      <p:pic>
        <p:nvPicPr>
          <p:cNvPr id="22" name="Picture 2" descr="Image result for cover your cough">
            <a:extLst>
              <a:ext uri="{FF2B5EF4-FFF2-40B4-BE49-F238E27FC236}">
                <a16:creationId xmlns:a16="http://schemas.microsoft.com/office/drawing/2014/main" id="{B3E31F82-E7CC-194A-CA04-4595B1FEE8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94" r="10304"/>
          <a:stretch/>
        </p:blipFill>
        <p:spPr bwMode="auto">
          <a:xfrm>
            <a:off x="8800536" y="2724214"/>
            <a:ext cx="1513357" cy="998033"/>
          </a:xfrm>
          <a:prstGeom prst="rect">
            <a:avLst/>
          </a:prstGeom>
          <a:ln>
            <a:noFill/>
          </a:ln>
          <a:effectLst>
            <a:outerShdw blurRad="292100" dist="139700" dir="2700000" algn="tl" rotWithShape="0">
              <a:srgbClr val="333333">
                <a:alpha val="65000"/>
              </a:srgbClr>
            </a:outerShdw>
          </a:effectLst>
        </p:spPr>
      </p:pic>
      <p:pic>
        <p:nvPicPr>
          <p:cNvPr id="25" name="Picture 4" descr="Image result for avoid touching your nose and mouth">
            <a:extLst>
              <a:ext uri="{FF2B5EF4-FFF2-40B4-BE49-F238E27FC236}">
                <a16:creationId xmlns:a16="http://schemas.microsoft.com/office/drawing/2014/main" id="{89DD77D3-BA5F-D5E6-043F-1204F87C66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8514" y="3894341"/>
            <a:ext cx="1513357" cy="1106651"/>
          </a:xfrm>
          <a:prstGeom prst="rect">
            <a:avLst/>
          </a:prstGeom>
          <a:ln>
            <a:noFill/>
          </a:ln>
          <a:effectLst>
            <a:outerShdw blurRad="292100" dist="139700" dir="2700000" algn="tl" rotWithShape="0">
              <a:srgbClr val="333333">
                <a:alpha val="65000"/>
              </a:srgbClr>
            </a:outerShdw>
          </a:effectLst>
        </p:spPr>
      </p:pic>
      <p:pic>
        <p:nvPicPr>
          <p:cNvPr id="26" name="Picture 6" descr="Image result for sick kid on couch">
            <a:extLst>
              <a:ext uri="{FF2B5EF4-FFF2-40B4-BE49-F238E27FC236}">
                <a16:creationId xmlns:a16="http://schemas.microsoft.com/office/drawing/2014/main" id="{D7483270-9201-CDDD-DBB9-45A955B399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8514" y="5173087"/>
            <a:ext cx="1513357" cy="10809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27671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FC97B5-40AE-7B81-BA75-8851B94918EB}"/>
              </a:ext>
            </a:extLst>
          </p:cNvPr>
          <p:cNvSpPr>
            <a:spLocks noGrp="1"/>
          </p:cNvSpPr>
          <p:nvPr>
            <p:ph type="title"/>
          </p:nvPr>
        </p:nvSpPr>
        <p:spPr>
          <a:xfrm>
            <a:off x="488886" y="463606"/>
            <a:ext cx="7994211" cy="912848"/>
          </a:xfrm>
          <a:solidFill>
            <a:schemeClr val="accent1"/>
          </a:solidFill>
          <a:ln w="38100">
            <a:noFill/>
          </a:ln>
        </p:spPr>
        <p:txBody>
          <a:bodyPr>
            <a:normAutofit fontScale="90000"/>
          </a:bodyPr>
          <a:lstStyle/>
          <a:p>
            <a:pPr algn="ctr"/>
            <a:r>
              <a:rPr lang="en-US" sz="4100" b="1" dirty="0">
                <a:solidFill>
                  <a:schemeClr val="bg1"/>
                </a:solidFill>
              </a:rPr>
              <a:t>Handwashing Basics Soap and Water  </a:t>
            </a:r>
          </a:p>
        </p:txBody>
      </p:sp>
      <p:sp>
        <p:nvSpPr>
          <p:cNvPr id="11" name="TextBox 10">
            <a:extLst>
              <a:ext uri="{FF2B5EF4-FFF2-40B4-BE49-F238E27FC236}">
                <a16:creationId xmlns:a16="http://schemas.microsoft.com/office/drawing/2014/main" id="{13E13743-0796-C8C8-CF2D-01CE0F460D01}"/>
              </a:ext>
            </a:extLst>
          </p:cNvPr>
          <p:cNvSpPr txBox="1"/>
          <p:nvPr/>
        </p:nvSpPr>
        <p:spPr>
          <a:xfrm>
            <a:off x="756991" y="1570883"/>
            <a:ext cx="7300591" cy="4678717"/>
          </a:xfrm>
          <a:prstGeom prst="rect">
            <a:avLst/>
          </a:prstGeom>
          <a:noFill/>
        </p:spPr>
        <p:txBody>
          <a:bodyPr wrap="square" rtlCol="0">
            <a:spAutoFit/>
          </a:bodyPr>
          <a:lstStyle/>
          <a:p>
            <a:pPr marL="347472" lvl="0" indent="-347472">
              <a:lnSpc>
                <a:spcPct val="107000"/>
              </a:lnSpc>
            </a:pPr>
            <a:r>
              <a:rPr lang="en-US" sz="2000" b="1" dirty="0">
                <a:solidFill>
                  <a:schemeClr val="tx1"/>
                </a:solidFill>
              </a:rPr>
              <a:t>Step 1: </a:t>
            </a:r>
            <a:r>
              <a:rPr lang="en-US" sz="2000" dirty="0">
                <a:solidFill>
                  <a:schemeClr val="tx1"/>
                </a:solidFill>
              </a:rPr>
              <a:t>Wet hands under faucet.</a:t>
            </a:r>
          </a:p>
          <a:p>
            <a:pPr marL="347472" lvl="0" indent="-347472">
              <a:lnSpc>
                <a:spcPct val="107000"/>
              </a:lnSpc>
            </a:pPr>
            <a:endParaRPr lang="en-US" sz="2000" dirty="0">
              <a:solidFill>
                <a:schemeClr val="tx1"/>
              </a:solidFill>
            </a:endParaRPr>
          </a:p>
          <a:p>
            <a:pPr marL="347472" lvl="0" indent="-347472">
              <a:lnSpc>
                <a:spcPct val="107000"/>
              </a:lnSpc>
            </a:pPr>
            <a:r>
              <a:rPr lang="en-US" sz="2000" b="1" dirty="0">
                <a:solidFill>
                  <a:schemeClr val="tx1"/>
                </a:solidFill>
              </a:rPr>
              <a:t>Step 2: </a:t>
            </a:r>
            <a:r>
              <a:rPr lang="en-US" sz="2000" dirty="0">
                <a:solidFill>
                  <a:schemeClr val="tx1"/>
                </a:solidFill>
              </a:rPr>
              <a:t>Apply soap to palms of hands and rub palms, backs of hands, between the fingers and halfway up the wrist. Scrub all areas thoroughly including nail beds and under jewelry. </a:t>
            </a:r>
          </a:p>
          <a:p>
            <a:pPr marL="347472" lvl="0" indent="-347472">
              <a:lnSpc>
                <a:spcPct val="107000"/>
              </a:lnSpc>
            </a:pPr>
            <a:endParaRPr lang="en-US" sz="2000" dirty="0">
              <a:solidFill>
                <a:schemeClr val="tx1"/>
              </a:solidFill>
            </a:endParaRPr>
          </a:p>
          <a:p>
            <a:pPr marL="347472" lvl="0" indent="-347472">
              <a:lnSpc>
                <a:spcPct val="107000"/>
              </a:lnSpc>
            </a:pPr>
            <a:r>
              <a:rPr lang="en-US" sz="2000" b="1" dirty="0">
                <a:solidFill>
                  <a:schemeClr val="tx1"/>
                </a:solidFill>
              </a:rPr>
              <a:t>Step 3: </a:t>
            </a:r>
            <a:r>
              <a:rPr lang="en-US" sz="2000" dirty="0">
                <a:solidFill>
                  <a:schemeClr val="tx1"/>
                </a:solidFill>
              </a:rPr>
              <a:t>Scrub hands for 15-20 seconds. Songs to sing: Happy Birthday or Twinkle </a:t>
            </a:r>
            <a:r>
              <a:rPr lang="en-US" sz="2000" dirty="0" err="1">
                <a:solidFill>
                  <a:schemeClr val="tx1"/>
                </a:solidFill>
              </a:rPr>
              <a:t>Twinkle</a:t>
            </a:r>
            <a:r>
              <a:rPr lang="en-US" sz="2000" dirty="0">
                <a:solidFill>
                  <a:schemeClr val="tx1"/>
                </a:solidFill>
              </a:rPr>
              <a:t> Little Star (2 times), ABCs.</a:t>
            </a:r>
          </a:p>
          <a:p>
            <a:pPr marL="347472" lvl="0" indent="-347472">
              <a:lnSpc>
                <a:spcPct val="107000"/>
              </a:lnSpc>
            </a:pPr>
            <a:endParaRPr lang="en-US" sz="2000" dirty="0"/>
          </a:p>
          <a:p>
            <a:pPr marL="347472" lvl="0" indent="-347472">
              <a:lnSpc>
                <a:spcPct val="107000"/>
              </a:lnSpc>
            </a:pPr>
            <a:r>
              <a:rPr lang="en-US" sz="2000" b="1" dirty="0">
                <a:solidFill>
                  <a:schemeClr val="tx1"/>
                </a:solidFill>
              </a:rPr>
              <a:t>Step 4: </a:t>
            </a:r>
            <a:r>
              <a:rPr lang="en-US" sz="2000" dirty="0">
                <a:solidFill>
                  <a:schemeClr val="tx1"/>
                </a:solidFill>
              </a:rPr>
              <a:t>Rinse hands angled down into the sink. Turn off the water using a clean paper towel, discard.</a:t>
            </a:r>
          </a:p>
          <a:p>
            <a:pPr marL="347472" lvl="0" indent="-347472">
              <a:lnSpc>
                <a:spcPct val="107000"/>
              </a:lnSpc>
            </a:pPr>
            <a:endParaRPr lang="en-US" sz="2000" dirty="0"/>
          </a:p>
          <a:p>
            <a:pPr marL="347472" lvl="0" indent="-347472">
              <a:lnSpc>
                <a:spcPct val="107000"/>
              </a:lnSpc>
            </a:pPr>
            <a:r>
              <a:rPr lang="en-US" sz="2000" b="1" dirty="0">
                <a:solidFill>
                  <a:schemeClr val="tx1"/>
                </a:solidFill>
              </a:rPr>
              <a:t>Step 5: </a:t>
            </a:r>
            <a:r>
              <a:rPr lang="en-US" sz="2000" dirty="0">
                <a:solidFill>
                  <a:schemeClr val="tx1"/>
                </a:solidFill>
              </a:rPr>
              <a:t>Using clean paper towels, thoroughly dry hands.</a:t>
            </a:r>
          </a:p>
          <a:p>
            <a:pPr marL="347472" indent="-347472">
              <a:lnSpc>
                <a:spcPct val="107000"/>
              </a:lnSpc>
            </a:pPr>
            <a:endParaRPr lang="en-US" sz="2000" dirty="0"/>
          </a:p>
        </p:txBody>
      </p:sp>
      <p:pic>
        <p:nvPicPr>
          <p:cNvPr id="12" name="Picture 2" descr="Image result for wetting hands under faucet">
            <a:extLst>
              <a:ext uri="{FF2B5EF4-FFF2-40B4-BE49-F238E27FC236}">
                <a16:creationId xmlns:a16="http://schemas.microsoft.com/office/drawing/2014/main" id="{569634E3-6AC1-F980-5640-2B323C9495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97"/>
          <a:stretch/>
        </p:blipFill>
        <p:spPr bwMode="auto">
          <a:xfrm>
            <a:off x="9066356" y="1507913"/>
            <a:ext cx="1429744" cy="920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descr="A hand holding a small brown frog&#10;&#10;Description automatically generated with low confidence">
            <a:extLst>
              <a:ext uri="{FF2B5EF4-FFF2-40B4-BE49-F238E27FC236}">
                <a16:creationId xmlns:a16="http://schemas.microsoft.com/office/drawing/2014/main" id="{4CA1CBDA-FE51-C24A-1B9A-39273BC46E66}"/>
              </a:ext>
            </a:extLst>
          </p:cNvPr>
          <p:cNvPicPr>
            <a:picLocks noChangeAspect="1"/>
          </p:cNvPicPr>
          <p:nvPr/>
        </p:nvPicPr>
        <p:blipFill>
          <a:blip r:embed="rId3"/>
          <a:stretch>
            <a:fillRect/>
          </a:stretch>
        </p:blipFill>
        <p:spPr>
          <a:xfrm>
            <a:off x="9066356" y="2582390"/>
            <a:ext cx="1429744" cy="920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A clock is shown at the time&#10;&#10;Description automatically generated">
            <a:extLst>
              <a:ext uri="{FF2B5EF4-FFF2-40B4-BE49-F238E27FC236}">
                <a16:creationId xmlns:a16="http://schemas.microsoft.com/office/drawing/2014/main" id="{AD43B10B-ED4B-A6B9-4280-67FA513B2DF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29695" y="3552478"/>
            <a:ext cx="1103063" cy="1106093"/>
          </a:xfrm>
          <a:prstGeom prst="rect">
            <a:avLst/>
          </a:prstGeom>
        </p:spPr>
      </p:pic>
      <p:pic>
        <p:nvPicPr>
          <p:cNvPr id="15" name="Picture 14" descr="A person washing their hands in a sink&#10;&#10;Description automatically generated with low confidence">
            <a:extLst>
              <a:ext uri="{FF2B5EF4-FFF2-40B4-BE49-F238E27FC236}">
                <a16:creationId xmlns:a16="http://schemas.microsoft.com/office/drawing/2014/main" id="{1F9FF097-44C6-5928-C922-27787F3DF075}"/>
              </a:ext>
            </a:extLst>
          </p:cNvPr>
          <p:cNvPicPr>
            <a:picLocks noChangeAspect="1"/>
          </p:cNvPicPr>
          <p:nvPr/>
        </p:nvPicPr>
        <p:blipFill>
          <a:blip r:embed="rId6"/>
          <a:stretch>
            <a:fillRect/>
          </a:stretch>
        </p:blipFill>
        <p:spPr>
          <a:xfrm>
            <a:off x="9066355" y="4708493"/>
            <a:ext cx="1429745" cy="920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8" descr="Image result for drying hands">
            <a:extLst>
              <a:ext uri="{FF2B5EF4-FFF2-40B4-BE49-F238E27FC236}">
                <a16:creationId xmlns:a16="http://schemas.microsoft.com/office/drawing/2014/main" id="{CB91B576-CDB1-23B7-50EA-0B7E6748C75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505" r="11100"/>
          <a:stretch/>
        </p:blipFill>
        <p:spPr bwMode="auto">
          <a:xfrm>
            <a:off x="9066356" y="5830432"/>
            <a:ext cx="1467308" cy="838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06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2AA8-B1C3-E313-2663-EDF5B6F78A09}"/>
              </a:ext>
            </a:extLst>
          </p:cNvPr>
          <p:cNvSpPr>
            <a:spLocks noGrp="1"/>
          </p:cNvSpPr>
          <p:nvPr>
            <p:ph type="title"/>
          </p:nvPr>
        </p:nvSpPr>
        <p:spPr>
          <a:xfrm>
            <a:off x="353085" y="365125"/>
            <a:ext cx="11000715" cy="1325563"/>
          </a:xfrm>
        </p:spPr>
        <p:txBody>
          <a:bodyPr/>
          <a:lstStyle/>
          <a:p>
            <a:r>
              <a:rPr lang="en-US" sz="4400" b="1" dirty="0"/>
              <a:t>Handwashing Basics:</a:t>
            </a:r>
            <a:br>
              <a:rPr lang="en-US" sz="4400" b="1" dirty="0"/>
            </a:br>
            <a:r>
              <a:rPr lang="en-US" sz="4400" b="1" dirty="0"/>
              <a:t>Alcohol-based Hand Sanitizer (ABHS)</a:t>
            </a:r>
            <a:endParaRPr lang="en-US" dirty="0"/>
          </a:p>
        </p:txBody>
      </p:sp>
      <p:sp>
        <p:nvSpPr>
          <p:cNvPr id="11" name="TextBox 10">
            <a:extLst>
              <a:ext uri="{FF2B5EF4-FFF2-40B4-BE49-F238E27FC236}">
                <a16:creationId xmlns:a16="http://schemas.microsoft.com/office/drawing/2014/main" id="{C4430DDD-94B2-5BF4-0AFA-98ECF0C805FD}"/>
              </a:ext>
            </a:extLst>
          </p:cNvPr>
          <p:cNvSpPr txBox="1"/>
          <p:nvPr/>
        </p:nvSpPr>
        <p:spPr>
          <a:xfrm>
            <a:off x="443620" y="1741381"/>
            <a:ext cx="4780231" cy="4989571"/>
          </a:xfrm>
          <a:prstGeom prst="rect">
            <a:avLst/>
          </a:prstGeom>
          <a:noFill/>
        </p:spPr>
        <p:txBody>
          <a:bodyPr wrap="square">
            <a:spAutoFit/>
          </a:bodyPr>
          <a:lstStyle/>
          <a:p>
            <a:pPr marL="347472" indent="-347472">
              <a:lnSpc>
                <a:spcPct val="127000"/>
              </a:lnSpc>
              <a:spcBef>
                <a:spcPts val="0"/>
              </a:spcBef>
              <a:buClr>
                <a:srgbClr val="7B5D52"/>
              </a:buClr>
              <a:buNone/>
            </a:pPr>
            <a:r>
              <a:rPr lang="en-US" sz="1400" b="1" u="sng" dirty="0">
                <a:solidFill>
                  <a:schemeClr val="tx1"/>
                </a:solidFill>
                <a:cs typeface="Arial" panose="020B0604020202020204" pitchFamily="34" charset="0"/>
              </a:rPr>
              <a:t>Step 1: </a:t>
            </a:r>
          </a:p>
          <a:p>
            <a:pPr marL="347472" indent="-347472">
              <a:lnSpc>
                <a:spcPct val="127000"/>
              </a:lnSpc>
              <a:spcBef>
                <a:spcPts val="0"/>
              </a:spcBef>
              <a:buClr>
                <a:srgbClr val="7B5D52"/>
              </a:buClr>
              <a:buFont typeface="Wingdings 2" panose="05020102010507070707" pitchFamily="18" charset="2"/>
              <a:buChar char=""/>
            </a:pPr>
            <a:r>
              <a:rPr lang="en-US" sz="1400" dirty="0">
                <a:solidFill>
                  <a:schemeClr val="tx1"/>
                </a:solidFill>
                <a:cs typeface="Arial" panose="020B0604020202020204" pitchFamily="34" charset="0"/>
              </a:rPr>
              <a:t>Apply ABHS to one hand. Apply enough to fully sanitize both hands.</a:t>
            </a:r>
          </a:p>
          <a:p>
            <a:pPr marL="347472" indent="-347472">
              <a:lnSpc>
                <a:spcPct val="127000"/>
              </a:lnSpc>
              <a:spcBef>
                <a:spcPts val="0"/>
              </a:spcBef>
              <a:buClr>
                <a:srgbClr val="7B5D52"/>
              </a:buClr>
              <a:buNone/>
            </a:pPr>
            <a:r>
              <a:rPr lang="en-US" sz="1400" b="1" u="sng" dirty="0">
                <a:solidFill>
                  <a:schemeClr val="tx1"/>
                </a:solidFill>
                <a:cs typeface="Arial" panose="020B0604020202020204" pitchFamily="34" charset="0"/>
              </a:rPr>
              <a:t>Step 2: </a:t>
            </a:r>
          </a:p>
          <a:p>
            <a:pPr marL="347472" indent="-347472">
              <a:lnSpc>
                <a:spcPct val="127000"/>
              </a:lnSpc>
              <a:spcBef>
                <a:spcPts val="0"/>
              </a:spcBef>
              <a:buClr>
                <a:srgbClr val="7B5D52"/>
              </a:buClr>
              <a:buFont typeface="Wingdings 2" panose="05020102010507070707" pitchFamily="18" charset="2"/>
              <a:buChar char=""/>
            </a:pPr>
            <a:r>
              <a:rPr lang="en-US" sz="1400" dirty="0">
                <a:solidFill>
                  <a:schemeClr val="tx1"/>
                </a:solidFill>
                <a:cs typeface="Arial" panose="020B0604020202020204" pitchFamily="34" charset="0"/>
              </a:rPr>
              <a:t>Rub hands together covering the palms, back of hands, between fingers and halfway up the wrist.  </a:t>
            </a:r>
          </a:p>
          <a:p>
            <a:pPr marL="347472" indent="-347472">
              <a:lnSpc>
                <a:spcPct val="127000"/>
              </a:lnSpc>
              <a:spcBef>
                <a:spcPts val="0"/>
              </a:spcBef>
              <a:buClr>
                <a:srgbClr val="7B5D52"/>
              </a:buClr>
              <a:buFont typeface="Wingdings 2" panose="05020102010507070707" pitchFamily="18" charset="2"/>
              <a:buChar char=""/>
            </a:pPr>
            <a:r>
              <a:rPr lang="en-US" sz="1400" dirty="0">
                <a:solidFill>
                  <a:schemeClr val="tx1"/>
                </a:solidFill>
                <a:cs typeface="Arial" panose="020B0604020202020204" pitchFamily="34" charset="0"/>
              </a:rPr>
              <a:t>Pay special attention to nail beds and under jewelry.  </a:t>
            </a:r>
          </a:p>
          <a:p>
            <a:pPr marL="347472" indent="-347472">
              <a:lnSpc>
                <a:spcPct val="127000"/>
              </a:lnSpc>
              <a:spcBef>
                <a:spcPts val="0"/>
              </a:spcBef>
              <a:buClr>
                <a:srgbClr val="7B5D52"/>
              </a:buClr>
              <a:buFont typeface="Wingdings 2" panose="05020102010507070707" pitchFamily="18" charset="2"/>
              <a:buChar char=""/>
            </a:pPr>
            <a:r>
              <a:rPr lang="en-US" sz="1400" dirty="0">
                <a:solidFill>
                  <a:schemeClr val="tx1"/>
                </a:solidFill>
                <a:cs typeface="Arial" panose="020B0604020202020204" pitchFamily="34" charset="0"/>
              </a:rPr>
              <a:t>Rub until the product is completely dry (about 15-20 seconds). </a:t>
            </a:r>
          </a:p>
          <a:p>
            <a:pPr marL="347472">
              <a:spcBef>
                <a:spcPts val="0"/>
              </a:spcBef>
              <a:buClr>
                <a:srgbClr val="7B5D52"/>
              </a:buClr>
              <a:buNone/>
            </a:pPr>
            <a:r>
              <a:rPr lang="en-US" sz="1400" dirty="0">
                <a:solidFill>
                  <a:srgbClr val="FF6600"/>
                </a:solidFill>
                <a:cs typeface="Arial" panose="020B0604020202020204" pitchFamily="34" charset="0"/>
              </a:rPr>
              <a:t>*If this process does not last 15-20 seconds reapply sanitizer and see Step 1.  </a:t>
            </a:r>
          </a:p>
          <a:p>
            <a:pPr marL="347472" indent="-347472">
              <a:lnSpc>
                <a:spcPct val="127000"/>
              </a:lnSpc>
              <a:spcBef>
                <a:spcPts val="0"/>
              </a:spcBef>
              <a:buClr>
                <a:srgbClr val="7B5D52"/>
              </a:buClr>
              <a:buNone/>
            </a:pPr>
            <a:r>
              <a:rPr lang="en-US" sz="1400" b="1" u="sng" dirty="0">
                <a:solidFill>
                  <a:srgbClr val="C00000"/>
                </a:solidFill>
                <a:cs typeface="Arial" panose="020B0604020202020204" pitchFamily="34" charset="0"/>
              </a:rPr>
              <a:t>DO NOT: </a:t>
            </a:r>
          </a:p>
          <a:p>
            <a:pPr marL="347472" indent="-347472">
              <a:lnSpc>
                <a:spcPct val="127000"/>
              </a:lnSpc>
              <a:spcBef>
                <a:spcPts val="0"/>
              </a:spcBef>
              <a:buClr>
                <a:srgbClr val="7B5D52"/>
              </a:buClr>
              <a:buFont typeface="Wingdings 2" panose="05020102010507070707" pitchFamily="18" charset="2"/>
              <a:buChar char=""/>
            </a:pPr>
            <a:r>
              <a:rPr lang="en-US" sz="1400" dirty="0">
                <a:solidFill>
                  <a:schemeClr val="tx1"/>
                </a:solidFill>
                <a:cs typeface="Arial" panose="020B0604020202020204" pitchFamily="34" charset="0"/>
              </a:rPr>
              <a:t>Use ABHS if your hands are visibly soiled. </a:t>
            </a:r>
            <a:r>
              <a:rPr lang="en-US" sz="1400" dirty="0">
                <a:solidFill>
                  <a:srgbClr val="FF6600"/>
                </a:solidFill>
                <a:cs typeface="Arial" panose="020B0604020202020204" pitchFamily="34" charset="0"/>
              </a:rPr>
              <a:t>Wash visible soil with soap and water.</a:t>
            </a:r>
          </a:p>
          <a:p>
            <a:pPr marL="347472" indent="-347472">
              <a:lnSpc>
                <a:spcPct val="127000"/>
              </a:lnSpc>
              <a:spcBef>
                <a:spcPts val="0"/>
              </a:spcBef>
              <a:buClr>
                <a:srgbClr val="7B5D52"/>
              </a:buClr>
              <a:buFont typeface="Wingdings 2" panose="05020102010507070707" pitchFamily="18" charset="2"/>
              <a:buChar char=""/>
            </a:pPr>
            <a:r>
              <a:rPr lang="en-US" sz="1400" dirty="0">
                <a:solidFill>
                  <a:schemeClr val="tx1"/>
                </a:solidFill>
                <a:cs typeface="Arial" panose="020B0604020202020204" pitchFamily="34" charset="0"/>
              </a:rPr>
              <a:t>Discard any amount of hand sanitizer off your hands prior to step 2.  </a:t>
            </a:r>
          </a:p>
          <a:p>
            <a:pPr marL="347472" indent="-347472">
              <a:lnSpc>
                <a:spcPct val="127000"/>
              </a:lnSpc>
              <a:spcBef>
                <a:spcPts val="0"/>
              </a:spcBef>
              <a:buClr>
                <a:srgbClr val="7B5D52"/>
              </a:buClr>
              <a:buFont typeface="Wingdings 2" panose="05020102010507070707" pitchFamily="18" charset="2"/>
              <a:buChar char=""/>
            </a:pPr>
            <a:r>
              <a:rPr lang="en-US" sz="1400" dirty="0">
                <a:solidFill>
                  <a:schemeClr val="tx1"/>
                </a:solidFill>
                <a:cs typeface="Arial" panose="020B0604020202020204" pitchFamily="34" charset="0"/>
              </a:rPr>
              <a:t>Rub your wet hands on your clothing or any other surfaces or use a paper towel to dry.  </a:t>
            </a:r>
          </a:p>
        </p:txBody>
      </p:sp>
      <p:pic>
        <p:nvPicPr>
          <p:cNvPr id="13" name="Online Media 12" title="Hand Hygiene">
            <a:hlinkClick r:id="" action="ppaction://media"/>
            <a:extLst>
              <a:ext uri="{FF2B5EF4-FFF2-40B4-BE49-F238E27FC236}">
                <a16:creationId xmlns:a16="http://schemas.microsoft.com/office/drawing/2014/main" id="{4B6B30B5-E469-2397-62B8-2AA792863FE8}"/>
              </a:ext>
            </a:extLst>
          </p:cNvPr>
          <p:cNvPicPr>
            <a:picLocks noRot="1" noChangeAspect="1"/>
          </p:cNvPicPr>
          <p:nvPr>
            <a:videoFile r:link="rId1"/>
          </p:nvPr>
        </p:nvPicPr>
        <p:blipFill>
          <a:blip r:embed="rId3"/>
          <a:stretch>
            <a:fillRect/>
          </a:stretch>
        </p:blipFill>
        <p:spPr>
          <a:xfrm>
            <a:off x="5853442" y="2521666"/>
            <a:ext cx="6069013" cy="3429000"/>
          </a:xfrm>
          <a:prstGeom prst="rect">
            <a:avLst/>
          </a:prstGeom>
        </p:spPr>
      </p:pic>
    </p:spTree>
    <p:extLst>
      <p:ext uri="{BB962C8B-B14F-4D97-AF65-F5344CB8AC3E}">
        <p14:creationId xmlns:p14="http://schemas.microsoft.com/office/powerpoint/2010/main" val="31144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61CC-71E1-D5CF-1D6D-5105C9F9BF79}"/>
              </a:ext>
            </a:extLst>
          </p:cNvPr>
          <p:cNvSpPr>
            <a:spLocks noGrp="1"/>
          </p:cNvSpPr>
          <p:nvPr>
            <p:ph type="title"/>
          </p:nvPr>
        </p:nvSpPr>
        <p:spPr>
          <a:xfrm>
            <a:off x="838200" y="365125"/>
            <a:ext cx="10515600" cy="1054229"/>
          </a:xfrm>
        </p:spPr>
        <p:txBody>
          <a:bodyPr/>
          <a:lstStyle/>
          <a:p>
            <a:r>
              <a:rPr lang="en-US" sz="4400" b="1" dirty="0"/>
              <a:t>Personal Protective Equipment (PPE) </a:t>
            </a:r>
            <a:endParaRPr lang="en-US" dirty="0"/>
          </a:p>
        </p:txBody>
      </p:sp>
      <p:sp>
        <p:nvSpPr>
          <p:cNvPr id="11" name="TextBox 10">
            <a:extLst>
              <a:ext uri="{FF2B5EF4-FFF2-40B4-BE49-F238E27FC236}">
                <a16:creationId xmlns:a16="http://schemas.microsoft.com/office/drawing/2014/main" id="{3E065AD8-3493-C821-908A-3BB5A43932E6}"/>
              </a:ext>
            </a:extLst>
          </p:cNvPr>
          <p:cNvSpPr txBox="1"/>
          <p:nvPr/>
        </p:nvSpPr>
        <p:spPr>
          <a:xfrm>
            <a:off x="984564" y="1419354"/>
            <a:ext cx="7860671" cy="4801314"/>
          </a:xfrm>
          <a:prstGeom prst="rect">
            <a:avLst/>
          </a:prstGeom>
          <a:noFill/>
        </p:spPr>
        <p:txBody>
          <a:bodyPr wrap="square">
            <a:spAutoFit/>
          </a:bodyPr>
          <a:lstStyle/>
          <a:p>
            <a:r>
              <a:rPr lang="en-US" b="1" u="sng" dirty="0"/>
              <a:t>Gloves: </a:t>
            </a:r>
            <a:r>
              <a:rPr lang="en-US" dirty="0"/>
              <a:t>Wear them whenever there is risk of contact with blood, body fluids, or other possibly infectious materials.  </a:t>
            </a:r>
          </a:p>
          <a:p>
            <a:pPr marL="257175" indent="-257175">
              <a:buFont typeface="Arial" panose="020B0604020202020204" pitchFamily="34" charset="0"/>
              <a:buChar char="•"/>
            </a:pPr>
            <a:r>
              <a:rPr lang="en-US" dirty="0">
                <a:solidFill>
                  <a:schemeClr val="bg1"/>
                </a:solidFill>
              </a:rPr>
              <a:t>Always wear for Contact Precautions (Isolation).  </a:t>
            </a:r>
          </a:p>
          <a:p>
            <a:pPr marL="0" indent="0">
              <a:buClr>
                <a:srgbClr val="C18E3D"/>
              </a:buClr>
              <a:buNone/>
            </a:pPr>
            <a:r>
              <a:rPr lang="en-US" altLang="en-US" b="1" u="sng" dirty="0">
                <a:cs typeface="Arial" panose="020B0604020202020204" pitchFamily="34" charset="0"/>
              </a:rPr>
              <a:t>Gowns</a:t>
            </a:r>
            <a:r>
              <a:rPr lang="en-US" altLang="en-US" b="1" dirty="0">
                <a:cs typeface="Arial" panose="020B0604020202020204" pitchFamily="34" charset="0"/>
              </a:rPr>
              <a:t>: </a:t>
            </a:r>
            <a:r>
              <a:rPr lang="en-US" altLang="en-US" dirty="0">
                <a:cs typeface="Arial" panose="020B0604020202020204" pitchFamily="34" charset="0"/>
              </a:rPr>
              <a:t>Used to protect clothing from contamination. Gowns need to be worn </a:t>
            </a:r>
            <a:r>
              <a:rPr lang="en-US" altLang="en-US" u="sng" dirty="0">
                <a:cs typeface="Arial" panose="020B0604020202020204" pitchFamily="34" charset="0"/>
              </a:rPr>
              <a:t>whenever there is a risk for splatter</a:t>
            </a:r>
            <a:r>
              <a:rPr lang="en-US" altLang="en-US" dirty="0">
                <a:cs typeface="Arial" panose="020B0604020202020204" pitchFamily="34" charset="0"/>
              </a:rPr>
              <a:t> of blood or body fluids and </a:t>
            </a:r>
            <a:r>
              <a:rPr lang="en-US" altLang="en-US" u="sng" dirty="0">
                <a:cs typeface="Arial" panose="020B0604020202020204" pitchFamily="34" charset="0"/>
              </a:rPr>
              <a:t>every time </a:t>
            </a:r>
            <a:r>
              <a:rPr lang="en-US" altLang="en-US" dirty="0">
                <a:cs typeface="Arial" panose="020B0604020202020204" pitchFamily="34" charset="0"/>
              </a:rPr>
              <a:t>upon entering a Contact Precautions (isolation) room/area. </a:t>
            </a:r>
          </a:p>
          <a:p>
            <a:pPr marL="0" indent="0">
              <a:spcBef>
                <a:spcPts val="0"/>
              </a:spcBef>
              <a:buClr>
                <a:srgbClr val="C18E3D"/>
              </a:buClr>
              <a:buNone/>
            </a:pPr>
            <a:endParaRPr lang="en-US" altLang="en-US" dirty="0">
              <a:cs typeface="Arial" panose="020B0604020202020204" pitchFamily="34" charset="0"/>
            </a:endParaRPr>
          </a:p>
          <a:p>
            <a:pPr marL="0" indent="0">
              <a:spcBef>
                <a:spcPts val="0"/>
              </a:spcBef>
              <a:buClr>
                <a:srgbClr val="C18E3D"/>
              </a:buClr>
              <a:buNone/>
            </a:pPr>
            <a:r>
              <a:rPr lang="en-US" altLang="en-US" b="1" u="sng" dirty="0">
                <a:cs typeface="Arial" panose="020B0604020202020204" pitchFamily="34" charset="0"/>
              </a:rPr>
              <a:t>Procedure/Surgical Mask</a:t>
            </a:r>
            <a:r>
              <a:rPr lang="en-US" altLang="en-US" dirty="0">
                <a:cs typeface="Arial" panose="020B0604020202020204" pitchFamily="34" charset="0"/>
              </a:rPr>
              <a:t>: Protect both patients and staff from the transfer of respiratory droplets created by coughing, sneezing, or talking or singing.</a:t>
            </a:r>
          </a:p>
          <a:p>
            <a:pPr marL="0" indent="0">
              <a:spcBef>
                <a:spcPts val="0"/>
              </a:spcBef>
              <a:buClr>
                <a:srgbClr val="C18E3D"/>
              </a:buClr>
              <a:buNone/>
            </a:pPr>
            <a:endParaRPr lang="en-US" altLang="en-US" dirty="0">
              <a:cs typeface="Arial" panose="020B0604020202020204" pitchFamily="34" charset="0"/>
            </a:endParaRPr>
          </a:p>
          <a:p>
            <a:r>
              <a:rPr lang="en-US" b="1" u="sng" dirty="0"/>
              <a:t>Masks &amp; Eye Protection</a:t>
            </a:r>
            <a:r>
              <a:rPr lang="en-US" altLang="en-US" b="1" i="0" dirty="0">
                <a:cs typeface="Arial" panose="020B0604020202020204" pitchFamily="34" charset="0"/>
              </a:rPr>
              <a:t>: </a:t>
            </a:r>
          </a:p>
          <a:p>
            <a:pPr marL="257175" indent="-257175">
              <a:buFont typeface="Arial" panose="020B0604020202020204" pitchFamily="34" charset="0"/>
              <a:buChar char="•"/>
            </a:pPr>
            <a:r>
              <a:rPr lang="en-US" dirty="0"/>
              <a:t>Wear them when there is a potential for contact with droplets or respiratory secretions. </a:t>
            </a:r>
          </a:p>
          <a:p>
            <a:pPr marL="257175" indent="-257175">
              <a:buFont typeface="Arial" panose="020B0604020202020204" pitchFamily="34" charset="0"/>
              <a:buChar char="•"/>
            </a:pPr>
            <a:r>
              <a:rPr lang="en-US" dirty="0"/>
              <a:t>Eye protection may be goggles, face shields, or shields attached to masks.</a:t>
            </a:r>
          </a:p>
          <a:p>
            <a:pPr marL="257175" indent="-257175">
              <a:buFont typeface="Arial" panose="020B0604020202020204" pitchFamily="34" charset="0"/>
              <a:buChar char="•"/>
            </a:pPr>
            <a:r>
              <a:rPr lang="en-US" dirty="0"/>
              <a:t>Droplet Precautions, consider for Airborne Precautions.</a:t>
            </a:r>
          </a:p>
          <a:p>
            <a:pPr marL="257175" indent="-257175">
              <a:buFont typeface="Arial" panose="020B0604020202020204" pitchFamily="34" charset="0"/>
              <a:buChar char="•"/>
            </a:pPr>
            <a:r>
              <a:rPr lang="en-US" dirty="0"/>
              <a:t>Procedure Masks are single use.  </a:t>
            </a:r>
          </a:p>
          <a:p>
            <a:pPr marL="0" lvl="2">
              <a:buClr>
                <a:srgbClr val="C18E3D"/>
              </a:buClr>
            </a:pPr>
            <a:endParaRPr lang="en-US" altLang="en-US" dirty="0">
              <a:cs typeface="Arial" panose="020B0604020202020204" pitchFamily="34" charset="0"/>
            </a:endParaRPr>
          </a:p>
        </p:txBody>
      </p:sp>
      <p:pic>
        <p:nvPicPr>
          <p:cNvPr id="12" name="Picture 2" descr="Image result for gloves medical">
            <a:extLst>
              <a:ext uri="{FF2B5EF4-FFF2-40B4-BE49-F238E27FC236}">
                <a16:creationId xmlns:a16="http://schemas.microsoft.com/office/drawing/2014/main" id="{F250BDB8-8A50-6A8F-E92D-474DFF7B4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248" y="1220178"/>
            <a:ext cx="1681234" cy="1681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6" descr="Image result for simple masks medical isolation">
            <a:extLst>
              <a:ext uri="{FF2B5EF4-FFF2-40B4-BE49-F238E27FC236}">
                <a16:creationId xmlns:a16="http://schemas.microsoft.com/office/drawing/2014/main" id="{F8B7016D-352D-88D6-E920-F38FFD85A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931" y="2901412"/>
            <a:ext cx="1741869" cy="1591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descr="Image result for isolation gowns medical">
            <a:extLst>
              <a:ext uri="{FF2B5EF4-FFF2-40B4-BE49-F238E27FC236}">
                <a16:creationId xmlns:a16="http://schemas.microsoft.com/office/drawing/2014/main" id="{5A3CA5A5-F598-F53E-3953-71D3DBB79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830" y="4613324"/>
            <a:ext cx="1607344" cy="1607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772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838200" y="2313571"/>
            <a:ext cx="4419600" cy="1659716"/>
          </a:xfrm>
        </p:spPr>
        <p:txBody>
          <a:bodyPr/>
          <a:lstStyle/>
          <a:p>
            <a:r>
              <a:rPr lang="en-US" dirty="0"/>
              <a:t>Welcome to Oaklawn!</a:t>
            </a:r>
          </a:p>
        </p:txBody>
      </p:sp>
    </p:spTree>
    <p:extLst>
      <p:ext uri="{BB962C8B-B14F-4D97-AF65-F5344CB8AC3E}">
        <p14:creationId xmlns:p14="http://schemas.microsoft.com/office/powerpoint/2010/main" val="324299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5E95-850D-CC6D-E112-ACA203B6E8FF}"/>
              </a:ext>
            </a:extLst>
          </p:cNvPr>
          <p:cNvSpPr>
            <a:spLocks noGrp="1"/>
          </p:cNvSpPr>
          <p:nvPr>
            <p:ph type="title"/>
          </p:nvPr>
        </p:nvSpPr>
        <p:spPr>
          <a:xfrm>
            <a:off x="1174458" y="947956"/>
            <a:ext cx="8187655" cy="734502"/>
          </a:xfrm>
        </p:spPr>
        <p:txBody>
          <a:bodyPr>
            <a:normAutofit fontScale="90000"/>
          </a:bodyPr>
          <a:lstStyle/>
          <a:p>
            <a:r>
              <a:rPr lang="en-US" sz="4400" b="1" dirty="0"/>
              <a:t>Health Care Violence: Preparation</a:t>
            </a:r>
          </a:p>
        </p:txBody>
      </p:sp>
      <p:sp>
        <p:nvSpPr>
          <p:cNvPr id="5" name="TextBox 4">
            <a:extLst>
              <a:ext uri="{FF2B5EF4-FFF2-40B4-BE49-F238E27FC236}">
                <a16:creationId xmlns:a16="http://schemas.microsoft.com/office/drawing/2014/main" id="{45796C9C-09C6-587A-B770-817F39C9ED9C}"/>
              </a:ext>
            </a:extLst>
          </p:cNvPr>
          <p:cNvSpPr txBox="1"/>
          <p:nvPr/>
        </p:nvSpPr>
        <p:spPr>
          <a:xfrm>
            <a:off x="1174459" y="1852940"/>
            <a:ext cx="9991288" cy="3785652"/>
          </a:xfrm>
          <a:prstGeom prst="rect">
            <a:avLst/>
          </a:prstGeom>
          <a:noFill/>
        </p:spPr>
        <p:txBody>
          <a:bodyPr wrap="square">
            <a:spAutoFit/>
          </a:bodyPr>
          <a:lstStyle/>
          <a:p>
            <a:r>
              <a:rPr lang="en-US" sz="2400" dirty="0">
                <a:effectLst/>
                <a:ea typeface="Calibri" panose="020F0502020204030204" pitchFamily="34" charset="0"/>
              </a:rPr>
              <a:t>These are low frequency events; however, your actions will not be based on repetitive skills, muscle memory, or common tasks. </a:t>
            </a:r>
            <a:r>
              <a:rPr lang="en-US" sz="2400" dirty="0"/>
              <a:t>Take the time to learn more about active assailant events, to better understand the potential options you may have in the event one occurs at your worksite.</a:t>
            </a:r>
          </a:p>
          <a:p>
            <a:pPr marL="0" indent="0">
              <a:buNone/>
            </a:pPr>
            <a:endParaRPr lang="en-US" sz="2400" dirty="0"/>
          </a:p>
          <a:p>
            <a:pPr marL="0" indent="0">
              <a:buNone/>
            </a:pPr>
            <a:r>
              <a:rPr lang="en-US" sz="2400" dirty="0"/>
              <a:t>In addition to preparing yourself, actively engage your co-workers in active assailant response. Discuss the layout of your building, your potential escape routes, designate safe rooms and research in advance the objects in your work area that could be used as distraction devices on any assailant you may encounter.</a:t>
            </a:r>
          </a:p>
        </p:txBody>
      </p:sp>
    </p:spTree>
    <p:custDataLst>
      <p:tags r:id="rId1"/>
    </p:custDataLst>
    <p:extLst>
      <p:ext uri="{BB962C8B-B14F-4D97-AF65-F5344CB8AC3E}">
        <p14:creationId xmlns:p14="http://schemas.microsoft.com/office/powerpoint/2010/main" val="392267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5E95-850D-CC6D-E112-ACA203B6E8FF}"/>
              </a:ext>
            </a:extLst>
          </p:cNvPr>
          <p:cNvSpPr>
            <a:spLocks noGrp="1"/>
          </p:cNvSpPr>
          <p:nvPr>
            <p:ph type="title"/>
          </p:nvPr>
        </p:nvSpPr>
        <p:spPr>
          <a:xfrm>
            <a:off x="1174458" y="931178"/>
            <a:ext cx="8187655" cy="751280"/>
          </a:xfrm>
        </p:spPr>
        <p:txBody>
          <a:bodyPr>
            <a:normAutofit/>
          </a:bodyPr>
          <a:lstStyle/>
          <a:p>
            <a:r>
              <a:rPr lang="en-US" sz="4000" b="1" dirty="0"/>
              <a:t>Health Care Violence: Plan</a:t>
            </a:r>
          </a:p>
        </p:txBody>
      </p:sp>
      <p:sp>
        <p:nvSpPr>
          <p:cNvPr id="5" name="TextBox 4">
            <a:extLst>
              <a:ext uri="{FF2B5EF4-FFF2-40B4-BE49-F238E27FC236}">
                <a16:creationId xmlns:a16="http://schemas.microsoft.com/office/drawing/2014/main" id="{45796C9C-09C6-587A-B770-817F39C9ED9C}"/>
              </a:ext>
            </a:extLst>
          </p:cNvPr>
          <p:cNvSpPr txBox="1"/>
          <p:nvPr/>
        </p:nvSpPr>
        <p:spPr>
          <a:xfrm>
            <a:off x="1174459" y="1852940"/>
            <a:ext cx="9991288" cy="2943626"/>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Develop a personal plan on how you would escape from the building; how you would hide or barricade yourself in your work area, and how (and with what) you would defend yourself if you were confronted by someone who may harm you.</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Work with your supervisor and team on developing a specific work area, department, or practice plan, that will be unique to your situation and can be shared with all employees.</a:t>
            </a:r>
          </a:p>
        </p:txBody>
      </p:sp>
    </p:spTree>
    <p:custDataLst>
      <p:tags r:id="rId1"/>
    </p:custDataLst>
    <p:extLst>
      <p:ext uri="{BB962C8B-B14F-4D97-AF65-F5344CB8AC3E}">
        <p14:creationId xmlns:p14="http://schemas.microsoft.com/office/powerpoint/2010/main" val="376547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5E95-850D-CC6D-E112-ACA203B6E8FF}"/>
              </a:ext>
            </a:extLst>
          </p:cNvPr>
          <p:cNvSpPr>
            <a:spLocks noGrp="1"/>
          </p:cNvSpPr>
          <p:nvPr>
            <p:ph type="title"/>
          </p:nvPr>
        </p:nvSpPr>
        <p:spPr>
          <a:xfrm>
            <a:off x="1174458" y="756089"/>
            <a:ext cx="9991288" cy="997263"/>
          </a:xfrm>
        </p:spPr>
        <p:txBody>
          <a:bodyPr>
            <a:normAutofit fontScale="90000"/>
          </a:bodyPr>
          <a:lstStyle/>
          <a:p>
            <a:r>
              <a:rPr lang="en-US" sz="4400" b="1" dirty="0"/>
              <a:t>Health Care Violence: Situational Awareness</a:t>
            </a:r>
          </a:p>
        </p:txBody>
      </p:sp>
      <p:sp>
        <p:nvSpPr>
          <p:cNvPr id="5" name="TextBox 4">
            <a:extLst>
              <a:ext uri="{FF2B5EF4-FFF2-40B4-BE49-F238E27FC236}">
                <a16:creationId xmlns:a16="http://schemas.microsoft.com/office/drawing/2014/main" id="{45796C9C-09C6-587A-B770-817F39C9ED9C}"/>
              </a:ext>
            </a:extLst>
          </p:cNvPr>
          <p:cNvSpPr txBox="1"/>
          <p:nvPr/>
        </p:nvSpPr>
        <p:spPr>
          <a:xfrm>
            <a:off x="1174458" y="1943475"/>
            <a:ext cx="9991288" cy="472950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Your personal safety, as well as the safety of those people in your care, ultimately depends on you. You must remain vigilant in the situations around you. This means:</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Knowing if your work area is secure. </a:t>
            </a:r>
            <a:r>
              <a:rPr lang="en-US" sz="2400" dirty="0">
                <a:effectLst/>
                <a:latin typeface="Calibri" panose="020F0502020204030204" pitchFamily="34" charset="0"/>
                <a:ea typeface="Calibri" panose="020F0502020204030204" pitchFamily="34" charset="0"/>
                <a:cs typeface="Times New Roman" panose="02020603050405020304" pitchFamily="18" charset="0"/>
              </a:rPr>
              <a:t>Are the doors locked, are the blinds closed, are the safety and security devices operating properly?</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Know your population.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Who is in my work area, and why? Are they wearing a badge? Are they a known risk or have they made threats or been violent in the past? Are they acting normal, or is something out of place?</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Be vigilant. </a:t>
            </a:r>
            <a:r>
              <a:rPr lang="en-US" sz="2400" dirty="0">
                <a:effectLst/>
                <a:latin typeface="Calibri" panose="020F0502020204030204" pitchFamily="34" charset="0"/>
                <a:ea typeface="Calibri" panose="020F0502020204030204" pitchFamily="34" charset="0"/>
                <a:cs typeface="Times New Roman" panose="02020603050405020304" pitchFamily="18" charset="0"/>
              </a:rPr>
              <a:t>Learn about your surroundings. Identify areas of concern. Watch for potential risks. Avoid situations that may be dangerous or could cause harm. Do not take unnecessary chances.</a:t>
            </a:r>
          </a:p>
        </p:txBody>
      </p:sp>
    </p:spTree>
    <p:custDataLst>
      <p:tags r:id="rId1"/>
    </p:custDataLst>
    <p:extLst>
      <p:ext uri="{BB962C8B-B14F-4D97-AF65-F5344CB8AC3E}">
        <p14:creationId xmlns:p14="http://schemas.microsoft.com/office/powerpoint/2010/main" val="3514543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8"/>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10"/>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11"/>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12"/>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13"/>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14"/>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383"/>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391"/>
  <p:tag name="ARTICULATE_USED_LAYOUT" val="5"/>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08"/>
  <p:tag name="ARTICULATE_USED_LAYOUT" val="7"/>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13"/>
  <p:tag name="ARTICULATE_USED_LAYOUT" val="5"/>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11"/>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14"/>
  <p:tag name="ARTICULATE_USED_LAYOUT" val="11"/>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15"/>
  <p:tag name="ARTICULATE_USED_LAYOUT" val="7"/>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16"/>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17"/>
  <p:tag name="ARTICULATE_USED_LAYOUT" val="5"/>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18"/>
  <p:tag name="ARTICULATE_USED_LAYOUT" val="5"/>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19"/>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65777503-be63-4ec4-9f81-75c75bbc7da7"/>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420"/>
  <p:tag name="ARTICULATE_USED_LAYOUT" val="7"/>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58"/>
  <p:tag name="ARTICULATE_SLIDE_PRESENTER_GUID" val="262e23ac-0a55-4400-9075-48f42d29958f"/>
  <p:tag name="ARTICULATE_USED_LAYOUT" val="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66"/>
  <p:tag name="ARTICULATE_SLIDE_PRESENTER_GUID" val="262e23ac-0a55-4400-9075-48f42d29958f"/>
  <p:tag name="ARTICULATE_USED_LAYOUT" val="9"/>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65"/>
  <p:tag name="ARTICULATE_SLIDE_PRESENTER_GUID" val="262e23ac-0a55-4400-9075-48f42d29958f"/>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20"/>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6"/>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67"/>
  <p:tag name="ARTICULATE_SLIDE_PRESENTER_GUID" val="262e23ac-0a55-4400-9075-48f42d29958f"/>
  <p:tag name="ARTICULATE_USED_LAYOUT" val="3"/>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68"/>
  <p:tag name="ARTICULATE_SLIDE_PRESENTER_GUID" val="262e23ac-0a55-4400-9075-48f42d29958f"/>
  <p:tag name="ARTICULATE_USED_LAYOUT" val="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69"/>
  <p:tag name="ARTICULATE_SLIDE_PRESENTER_GUID" val="262e23ac-0a55-4400-9075-48f42d29958f"/>
  <p:tag name="ARTICULATE_USED_LAYOUT" val="13"/>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70"/>
  <p:tag name="ARTICULATE_SLIDE_PRESENTER_GUID" val="262e23ac-0a55-4400-9075-48f42d29958f"/>
  <p:tag name="ARTICULATE_USED_LAYOUT" val="1"/>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Security"/>
  <p:tag name="AUDIO_ID" val="257"/>
  <p:tag name="ARTICULATE_SLIDE_PRESENTER_GUID" val="262e23ac-0a55-4400-9075-48f42d29958f"/>
  <p:tag name="ARTICULATE_USED_LAYOUT" val="8"/>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Security Management"/>
  <p:tag name="AUDIO_ID" val="286"/>
  <p:tag name="ARTICULATE_SLIDE_PRESENTER_GUID" val="262e23ac-0a55-4400-9075-48f42d29958f"/>
  <p:tag name="ARTICULATE_USED_LAYOUT" val="13"/>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91"/>
  <p:tag name="ARTICULATE_SLIDE_PRESENTER_GUID" val="262e23ac-0a55-4400-9075-48f42d29958f"/>
  <p:tag name="ARTICULATE_USED_LAYOUT" val="1"/>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Medical Equipment"/>
  <p:tag name="AUDIO_ID" val="287"/>
  <p:tag name="ARTICULATE_SLIDE_PRESENTER_GUID" val="262e23ac-0a55-4400-9075-48f42d29958f"/>
  <p:tag name="ARTICULATE_USED_LAYOUT" val="13"/>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Medical Equipment"/>
  <p:tag name="AUDIO_ID" val="290"/>
  <p:tag name="ARTICULATE_SLIDE_PRESENTER_GUID" val="262e23ac-0a55-4400-9075-48f42d29958f"/>
  <p:tag name="ARTICULATE_USED_LAYOUT" val="15"/>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Reporting a Medical Equipment Malfunction"/>
  <p:tag name="AUDIO_ID" val="289"/>
  <p:tag name="ARTICULATE_SLIDE_PRESENTER_GUID" val="262e23ac-0a55-4400-9075-48f42d29958f"/>
  <p:tag name="ARTICULATE_USED_LAYOUT" val="3"/>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21"/>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6"/>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92"/>
  <p:tag name="ARTICULATE_SLIDE_PRESENTER_GUID" val="262e23ac-0a55-4400-9075-48f42d29958f"/>
  <p:tag name="ARTICULATE_USED_LAYOUT" val="1"/>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Utilities"/>
  <p:tag name="AUDIO_ID" val="288"/>
  <p:tag name="ARTICULATE_SLIDE_PRESENTER_GUID" val="262e23ac-0a55-4400-9075-48f42d29958f"/>
  <p:tag name="ARTICULATE_USED_LAYOUT" val="3"/>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Emergency Power"/>
  <p:tag name="AUDIO_ID" val="285"/>
  <p:tag name="ARTICULATE_SLIDE_PRESENTER_GUID" val="262e23ac-0a55-4400-9075-48f42d29958f"/>
  <p:tag name="ARTICULATE_USED_LAYOUT" val="1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CHILD_ITEM_TEXT1" val="When normal power is interrupted, the emergency power system takes over.  The emergency system is powered by diesel and natural gas generators."/>
  <p:tag name="CHILD_ITEM_TEXT3" val="Receptacles for emergency power are red."/>
  <p:tag name="CHILD_ITEM_TEXT5" val="Receptacles for normal power are ivory."/>
  <p:tag name="CHILD_ITEM_TEXT7" val="Exit signs are illuminated when emergency power is on."/>
</p:tagLst>
</file>

<file path=ppt/tags/tag4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Electrical Safety"/>
  <p:tag name="AUDIO_ID" val="284"/>
  <p:tag name="ARTICULATE_SLIDE_PRESENTER_GUID" val="262e23ac-0a55-4400-9075-48f42d29958f"/>
  <p:tag name="ARTICULATE_USED_LAYOUT" val="3"/>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93"/>
  <p:tag name="ARTICULATE_SLIDE_PRESENTER_GUID" val="262e23ac-0a55-4400-9075-48f42d29958f"/>
  <p:tag name="ARTICULATE_USED_LAYOUT" val="1"/>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Hazard Communication"/>
  <p:tag name="AUDIO_ID" val="283"/>
  <p:tag name="ARTICULATE_SLIDE_PRESENTER_GUID" val="262e23ac-0a55-4400-9075-48f42d29958f"/>
  <p:tag name="ARTICULATE_USED_LAYOUT" val="8"/>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Safety Data Sheet (SDS)"/>
  <p:tag name="AUDIO_ID" val="282"/>
  <p:tag name="ARTICULATE_SLIDE_PRESENTER_GUID" val="262e23ac-0a55-4400-9075-48f42d29958f"/>
  <p:tag name="ARTICULATE_USED_LAYOUT" val="8"/>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Chemical Labeling"/>
  <p:tag name="AUDIO_ID" val="281"/>
  <p:tag name="ARTICULATE_SLIDE_PRESENTER_GUID" val="262e23ac-0a55-4400-9075-48f42d29958f"/>
  <p:tag name="ARTICULATE_USED_LAYOUT" val="8"/>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Hazardous Material Placard Systems"/>
  <p:tag name="AUDIO_ID" val="280"/>
  <p:tag name="ARTICULATE_SLIDE_PRESENTER_GUID" val="262e23ac-0a55-4400-9075-48f42d29958f"/>
  <p:tag name="ARTICULATE_USED_LAYOUT" val="13"/>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22"/>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6"/>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94"/>
  <p:tag name="ARTICULATE_SLIDE_PRESENTER_GUID" val="262e23ac-0a55-4400-9075-48f42d29958f"/>
  <p:tag name="ARTICULATE_USED_LAYOUT" val="1"/>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79"/>
  <p:tag name="ARTICULATE_SLIDE_PRESENTER_GUID" val="262e23ac-0a55-4400-9075-48f42d29958f"/>
  <p:tag name="ARTICULATE_USED_LAYOUT" val="13"/>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Infectious and Regulated Medical Waste"/>
  <p:tag name="AUDIO_ID" val="278"/>
  <p:tag name="ARTICULATE_SLIDE_PRESENTER_GUID" val="262e23ac-0a55-4400-9075-48f42d29958f"/>
  <p:tag name="ARTICULATE_USED_LAYOUT" val="13"/>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UDIO_ID" val="277"/>
  <p:tag name="ARTICULATE_TITLE_TAG" val="Patient Exposure"/>
  <p:tag name="ARTICULATE_SLIDE_PRESENTER_GUID" val="262e23ac-0a55-4400-9075-48f42d29958f"/>
  <p:tag name="ARTICULATE_USED_LAYOUT" val="7"/>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256"/>
  <p:tag name="ARTICULATE_LOCK_SLIDE" val="0"/>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RESOURCES" val="False"/>
  <p:tag name="ARTICULATE_PLAYER_SEEKBAR" val="False"/>
  <p:tag name="ARTICULATE_PLAYER_CONTROL_PLAYPAUSE" val="False"/>
  <p:tag name="ARTICULATE_PLAYER_CONTROL_LOGO" val="False"/>
  <p:tag name="ARTICULATE_PLAYER_CONTROL_NOTES" val="False"/>
  <p:tag name="ARTICULATE_PLAYER_CONTROL_MENU" val="True"/>
  <p:tag name="ARTICULATE_PLAYER_CONTROL_GLOSSARY" val="False"/>
  <p:tag name="ARTICULATE_USED_LAYOUT" val="1"/>
  <p:tag name="ARTICULATE_SLIDE_PRESENTER_GUID" val="255d2f86-2feb-450d-88cc-be29eb171ab0"/>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NOTES" val="False"/>
  <p:tag name="ARTICULATE_PLAYER_CONTROL_RESOURCES" val="False"/>
  <p:tag name="ARTICULATE_PLAYER_CONTROL_MENU" val="True"/>
  <p:tag name="ARTICULATE_PLAYER_CONTROL_GLOSSARY" val="False"/>
  <p:tag name="ARTICULATE_PLAYER_SEEKBAR" val="False"/>
  <p:tag name="ARTICULATE_PLAYER_CONTROL_PLAYPAUSE" val="False"/>
  <p:tag name="ARTICULATE_PLAYER_CONTROL_LOGO" val="False"/>
  <p:tag name="ARTICULATE_TITLE_TAG" val="Infectious and Regulated Medical Waste"/>
  <p:tag name="AUDIO_ID" val="278"/>
  <p:tag name="ARTICULATE_SLIDE_PRESENTER_GUID" val="262e23ac-0a55-4400-9075-48f42d29958f"/>
  <p:tag name="ARTICULATE_USED_LAYOUT" val="13"/>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LOCK_SLIDE" val="0"/>
  <p:tag name="ARTICULATE_TITLE_TAG" val="Facts about Influenza"/>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RESOURCES" val="False"/>
  <p:tag name="ARTICULATE_PLAYER_SEEKBAR" val="False"/>
  <p:tag name="ARTICULATE_PLAYER_CONTROL_PLAYPAUSE" val="False"/>
  <p:tag name="ARTICULATE_PLAYER_CONTROL_LOGO" val="False"/>
  <p:tag name="ARTICULATE_PLAYER_CONTROL_NOTES" val="False"/>
  <p:tag name="ARTICULATE_PLAYER_CONTROL_MENU" val="True"/>
  <p:tag name="ARTICULATE_PLAYER_CONTROL_GLOSSARY" val="False"/>
  <p:tag name="AUDIO_ID" val="328"/>
  <p:tag name="ARTICULATE_USED_LAYOUT" val="2"/>
  <p:tag name="ARTICULATE_SLIDE_PRESENTER_GUID" val="255d2f86-2feb-450d-88cc-be29eb171ab0"/>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292"/>
  <p:tag name="ARTICULATE_LOCK_SLIDE" val="0"/>
  <p:tag name="ARTICULATE_TITLE_TAG" val="How do we protect ourseleves?"/>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RESOURCES" val="False"/>
  <p:tag name="ARTICULATE_PLAYER_SEEKBAR" val="False"/>
  <p:tag name="ARTICULATE_PLAYER_CONTROL_PLAYPAUSE" val="False"/>
  <p:tag name="ARTICULATE_PLAYER_CONTROL_LOGO" val="False"/>
  <p:tag name="ARTICULATE_PLAYER_CONTROL_NOTES" val="False"/>
  <p:tag name="ARTICULATE_PLAYER_CONTROL_MENU" val="True"/>
  <p:tag name="ARTICULATE_PLAYER_CONTROL_GLOSSARY" val="False"/>
  <p:tag name="ARTICULATE_USED_LAYOUT" val="5"/>
  <p:tag name="ARTICULATE_SLIDE_PRESENTER_GUID" val="255d2f86-2feb-450d-88cc-be29eb171ab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07"/>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RTICULATE_TITLE_TAG" val="Avoid/Deny/Defend"/>
  <p:tag name="AUDIO_ID" val="309"/>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7"/>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304"/>
  <p:tag name="ARTICULATE_TITLE_TAG" val="Active Shooter Video"/>
  <p:tag name="ARTICULATE_NAV_LEVEL" val="1"/>
  <p:tag name="ARTICULATE_TOC_EXPANDED" val="True"/>
  <p:tag name="ARTICULATE_HIDE_SLIDE" val="0"/>
  <p:tag name="ARTICULATE_PLAYER_CONTROL_PREVIOUS" val="True"/>
  <p:tag name="ARTICULATE_PLAYER_CONTROL_NEXT" val="True"/>
  <p:tag name="ARTICULATE_SLIDE_PAUSE" val="1"/>
  <p:tag name="ARTICULATE_PLAYER_CONTROL_MENU" val="True"/>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AUSE" val="1"/>
  <p:tag name="ARTICULATE_HIDE_SLIDE" val="0"/>
  <p:tag name="ARTICULATE_PLAYER_CONTROL_PREVIOUS" val="True"/>
  <p:tag name="ARTICULATE_PLAYER_CONTROL_NEXT" val="True"/>
  <p:tag name="ARTICULATE_PLAYER_CONTROL_MENU" val="True"/>
  <p:tag name="AUDIO_ID" val="306"/>
  <p:tag name="ARTICULATE_PLAYER_CONTROL_NOTES" val="False"/>
  <p:tag name="ARTICULATE_PLAYER_CONTROL_RESOURCES" val="False"/>
  <p:tag name="ARTICULATE_PLAYER_CONTROL_GLOSSARY" val="False"/>
  <p:tag name="ARTICULATE_PLAYER_SEEKBAR" val="False"/>
  <p:tag name="ARTICULATE_PLAYER_CONTROL_PLAYPAUSE" val="False"/>
  <p:tag name="ARTICULATE_PLAYER_CONTROL_LOGO" val="False"/>
  <p:tag name="ARTICULATE_SLIDE_PRESENTER_GUID" val="c6b44a04-116d-4e89-bc25-67fd69071daa"/>
  <p:tag name="ARTICULATE_USED_LAYOUT" val="2"/>
  <p:tag name="ARTICULATE_SLIDE_THUMBNAIL_REFRESH" val="1"/>
</p:tagLst>
</file>

<file path=ppt/theme/theme1.xml><?xml version="1.0" encoding="utf-8"?>
<a:theme xmlns:a="http://schemas.openxmlformats.org/drawingml/2006/main" name="Custom">
  <a:themeElements>
    <a:clrScheme name="Custom 181">
      <a:dk1>
        <a:sysClr val="windowText" lastClr="000000"/>
      </a:dk1>
      <a:lt1>
        <a:sysClr val="window" lastClr="FFFFFF"/>
      </a:lt1>
      <a:dk2>
        <a:srgbClr val="44546A"/>
      </a:dk2>
      <a:lt2>
        <a:srgbClr val="E7E6E6"/>
      </a:lt2>
      <a:accent1>
        <a:srgbClr val="62A25D"/>
      </a:accent1>
      <a:accent2>
        <a:srgbClr val="A0DADE"/>
      </a:accent2>
      <a:accent3>
        <a:srgbClr val="CCB5E5"/>
      </a:accent3>
      <a:accent4>
        <a:srgbClr val="29285D"/>
      </a:accent4>
      <a:accent5>
        <a:srgbClr val="EDF1F2"/>
      </a:accent5>
      <a:accent6>
        <a:srgbClr val="70AD47"/>
      </a:accent6>
      <a:hlink>
        <a:srgbClr val="A0DADE"/>
      </a:hlink>
      <a:folHlink>
        <a:srgbClr val="954F72"/>
      </a:folHlink>
    </a:clrScheme>
    <a:fontScheme name="Custom 62">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 Block Orientation_tm03460514_LW_v2" id="{9A2976D9-D6A2-4C72-AA54-D6D4585DC826}" vid="{E979CFFE-0E1D-4C6F-8738-47AC19B539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4F7154-AFAC-4BE7-8A74-7F4B6FC274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E618C13B-9D83-4AF4-B64D-33362D5133F8}">
  <ds:schemaRefs>
    <ds:schemaRef ds:uri="http://schemas.microsoft.com/sharepoint/v3/contenttype/forms"/>
  </ds:schemaRefs>
</ds:datastoreItem>
</file>

<file path=customXml/itemProps3.xml><?xml version="1.0" encoding="utf-8"?>
<ds:datastoreItem xmlns:ds="http://schemas.openxmlformats.org/officeDocument/2006/customXml" ds:itemID="{E62A4A0A-D2F4-4D0A-B8F3-A5181C4DE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Employee orientation presentation</Template>
  <TotalTime>159</TotalTime>
  <Words>6299</Words>
  <Application>Microsoft Office PowerPoint</Application>
  <PresentationFormat>Widescreen</PresentationFormat>
  <Paragraphs>586</Paragraphs>
  <Slides>68</Slides>
  <Notes>54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Aptos</vt:lpstr>
      <vt:lpstr>Arial</vt:lpstr>
      <vt:lpstr>Calibri</vt:lpstr>
      <vt:lpstr>Corbel</vt:lpstr>
      <vt:lpstr>Segoe UI</vt:lpstr>
      <vt:lpstr>Skeena</vt:lpstr>
      <vt:lpstr>Times New Roman</vt:lpstr>
      <vt:lpstr>Wingdings</vt:lpstr>
      <vt:lpstr>Wingdings 2</vt:lpstr>
      <vt:lpstr>Custom</vt:lpstr>
      <vt:lpstr>Volunteer Orientation 2026</vt:lpstr>
      <vt:lpstr>Agenda</vt:lpstr>
      <vt:lpstr>PowerPoint Presentation</vt:lpstr>
      <vt:lpstr>Active Assailant Training</vt:lpstr>
      <vt:lpstr>PowerPoint Presentation</vt:lpstr>
      <vt:lpstr>Health Care Violence</vt:lpstr>
      <vt:lpstr>Health Care Violence: Preparation</vt:lpstr>
      <vt:lpstr>Health Care Violence: Plan</vt:lpstr>
      <vt:lpstr>Health Care Violence: Situational Awareness</vt:lpstr>
      <vt:lpstr>Active assailant Response</vt:lpstr>
      <vt:lpstr>Active Shooter-Options for Consideration</vt:lpstr>
      <vt:lpstr>PowerPoint Presentation</vt:lpstr>
      <vt:lpstr>Time</vt:lpstr>
      <vt:lpstr>AVOID (RUN) starts with your state of mind. Maintain a keen sense of situational awareness no matter where you are.  Active events can occur anywhere.</vt:lpstr>
      <vt:lpstr>  DENY (HIDE) when getting away is difficult or maybe even impossible. If you can’t leave the building safely and find yourself confined to one area such as an exam room, you need to deny the assailant access to your location.</vt:lpstr>
      <vt:lpstr>DENY (HIDE) Deny Access to Your Location</vt:lpstr>
      <vt:lpstr>DEFEND (FIGHT) DEFEND (Fight) because you have the right to protect yourself.</vt:lpstr>
      <vt:lpstr>Defend Yourself as a last resort if faced by the assailant</vt:lpstr>
      <vt:lpstr>Understanding and Preparing for Police Response</vt:lpstr>
      <vt:lpstr>Tying it All Together</vt:lpstr>
      <vt:lpstr>REMEMBER, YOUR SAFETY STARTS WITH YOU!</vt:lpstr>
      <vt:lpstr>Health Insurance Portability and Accountability Act (HIPAA)</vt:lpstr>
      <vt:lpstr>Introduction</vt:lpstr>
      <vt:lpstr>What is protected? </vt:lpstr>
      <vt:lpstr>Patient Rights &amp; NPP (Privacy Rule) </vt:lpstr>
      <vt:lpstr>Minimum Necessary</vt:lpstr>
      <vt:lpstr>Sharing PHI: When is it Allowed?</vt:lpstr>
      <vt:lpstr>ePHI (Security Rule) </vt:lpstr>
      <vt:lpstr>Everyday Safeguards</vt:lpstr>
      <vt:lpstr>Social Media, Technology, &amp; Personal Devices</vt:lpstr>
      <vt:lpstr>Breach Notification </vt:lpstr>
      <vt:lpstr>Monitoring &amp; Sanctions</vt:lpstr>
      <vt:lpstr>Other Considerations</vt:lpstr>
      <vt:lpstr>Key Takeaways</vt:lpstr>
      <vt:lpstr>Safety on Site </vt:lpstr>
      <vt:lpstr>Topics to be Discussed</vt:lpstr>
      <vt:lpstr>Safety Management</vt:lpstr>
      <vt:lpstr>Overview</vt:lpstr>
      <vt:lpstr>Life Safety</vt:lpstr>
      <vt:lpstr>Fire Safety</vt:lpstr>
      <vt:lpstr>Security</vt:lpstr>
      <vt:lpstr>PowerPoint Presentation</vt:lpstr>
      <vt:lpstr>PowerPoint Presentation</vt:lpstr>
      <vt:lpstr>Medical Equipment</vt:lpstr>
      <vt:lpstr>PowerPoint Presentation</vt:lpstr>
      <vt:lpstr>PowerPoint Presentation</vt:lpstr>
      <vt:lpstr>PowerPoint Presentation</vt:lpstr>
      <vt:lpstr>Utilities</vt:lpstr>
      <vt:lpstr>PowerPoint Presentation</vt:lpstr>
      <vt:lpstr>PowerPoint Presentation</vt:lpstr>
      <vt:lpstr>PowerPoint Presentation</vt:lpstr>
      <vt:lpstr>Hazard Communications</vt:lpstr>
      <vt:lpstr>PowerPoint Presentation</vt:lpstr>
      <vt:lpstr>PowerPoint Presentation</vt:lpstr>
      <vt:lpstr>PowerPoint Presentation</vt:lpstr>
      <vt:lpstr>PowerPoint Presentation</vt:lpstr>
      <vt:lpstr>Medical Waste</vt:lpstr>
      <vt:lpstr>Radioactive Materials These are handled subject to the Department of Public Health Radiation Control License and the Radiation Safety Officer manages their safety.</vt:lpstr>
      <vt:lpstr>PowerPoint Presentation</vt:lpstr>
      <vt:lpstr>PowerPoint Presentation</vt:lpstr>
      <vt:lpstr>INFECTION PREVENTION &amp; CONTROL: The Basics</vt:lpstr>
      <vt:lpstr>PowerPoint Presentation</vt:lpstr>
      <vt:lpstr>How are infections spread?</vt:lpstr>
      <vt:lpstr>HOW WE PROTECT OURSELVES AND OTHERS</vt:lpstr>
      <vt:lpstr>Handwashing Basics Soap and Water  </vt:lpstr>
      <vt:lpstr>Handwashing Basics: Alcohol-based Hand Sanitizer (ABHS)</vt:lpstr>
      <vt:lpstr>Personal Protective Equipment (PPE) </vt:lpstr>
      <vt:lpstr>Welcome to Oaklawn!</vt:lpstr>
    </vt:vector>
  </TitlesOfParts>
  <Company>Oaklawn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Trowbridge, Jessica M.</dc:creator>
  <cp:lastModifiedBy>Trowbridge, Jessica M.</cp:lastModifiedBy>
  <cp:revision>4</cp:revision>
  <dcterms:created xsi:type="dcterms:W3CDTF">2026-03-31T15:42:46Z</dcterms:created>
  <dcterms:modified xsi:type="dcterms:W3CDTF">2026-03-31T18:52:19Z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44284163-EFD0-4779-9655-B2B9C4D4EE54</vt:lpwstr>
  </property>
  <property fmtid="{D5CDD505-2E9C-101B-9397-08002B2CF9AE}" pid="5" name="ArticulatePath">
    <vt:lpwstr>Volunteer Orientation</vt:lpwstr>
  </property>
</Properties>
</file>